
<file path=[Content_Types].xml><?xml version="1.0" encoding="utf-8"?>
<Types xmlns="http://schemas.openxmlformats.org/package/2006/content-types">
  <Default Extension="glb" ContentType="model/gltf.binary"/>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4"/>
  </p:sldMasterIdLst>
  <p:sldIdLst>
    <p:sldId id="260" r:id="rId5"/>
    <p:sldId id="258" r:id="rId6"/>
    <p:sldId id="279" r:id="rId7"/>
    <p:sldId id="262" r:id="rId8"/>
    <p:sldId id="280" r:id="rId9"/>
    <p:sldId id="263" r:id="rId10"/>
    <p:sldId id="282" r:id="rId11"/>
    <p:sldId id="266" r:id="rId12"/>
    <p:sldId id="283" r:id="rId13"/>
    <p:sldId id="269" r:id="rId14"/>
    <p:sldId id="284" r:id="rId15"/>
    <p:sldId id="271" r:id="rId16"/>
    <p:sldId id="287" r:id="rId17"/>
    <p:sldId id="285" r:id="rId18"/>
    <p:sldId id="272" r:id="rId19"/>
    <p:sldId id="281" r:id="rId20"/>
    <p:sldId id="277" r:id="rId21"/>
    <p:sldId id="278" r:id="rId22"/>
    <p:sldId id="288" r:id="rId23"/>
    <p:sldId id="286" r:id="rId24"/>
    <p:sldId id="267" r:id="rId25"/>
    <p:sldId id="268" r:id="rId2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4638C"/>
    <a:srgbClr val="F33FBF"/>
    <a:srgbClr val="ED0DAC"/>
    <a:srgbClr val="22009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02FBE0C-34A9-4B22-B4E6-0750F25BB4E6}" v="3719" dt="2023-11-30T04:52:42.786"/>
    <p1510:client id="{20331FF8-7846-E6FE-C757-F19902CD3433}" v="14" dt="2023-11-29T20:24:57.559"/>
    <p1510:client id="{301EB8C2-20E5-48EB-ABDA-0FB50EA24A8C}" v="49" vWet="57" dt="2023-11-30T01:51:44.558"/>
    <p1510:client id="{4279BCF6-3F49-42A1-A1A1-F64F93E34611}" v="2554" dt="2023-11-30T04:45:22.155"/>
    <p1510:client id="{60445D66-CC2C-C96E-683D-FAC095748180}" v="7" dt="2023-11-30T01:27:03.893"/>
    <p1510:client id="{F0D332C4-F8A3-444B-A1EB-C5FB82A160D5}" v="10" dt="2023-11-29T16:56:06.34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7" d="100"/>
          <a:sy n="107" d="100"/>
        </p:scale>
        <p:origin x="252" y="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7" name="Picture 6" descr="Brickwork-HD-R1a.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12" name="Freeform 11"/>
          <p:cNvSpPr/>
          <p:nvPr/>
        </p:nvSpPr>
        <p:spPr>
          <a:xfrm>
            <a:off x="-15875" y="0"/>
            <a:ext cx="11683810" cy="6588125"/>
          </a:xfrm>
          <a:custGeom>
            <a:avLst/>
            <a:gdLst/>
            <a:ahLst/>
            <a:cxnLst/>
            <a:rect l="l" t="t" r="r" b="b"/>
            <a:pathLst>
              <a:path w="11683810" h="6588125">
                <a:moveTo>
                  <a:pt x="0" y="0"/>
                </a:moveTo>
                <a:lnTo>
                  <a:pt x="11318691" y="0"/>
                </a:lnTo>
                <a:lnTo>
                  <a:pt x="11683810" y="5976938"/>
                </a:lnTo>
                <a:lnTo>
                  <a:pt x="15875" y="6588125"/>
                </a:lnTo>
                <a:cubicBezTo>
                  <a:pt x="10583" y="4386792"/>
                  <a:pt x="5292" y="2185458"/>
                  <a:pt x="0" y="0"/>
                </a:cubicBezTo>
                <a:close/>
              </a:path>
            </a:pathLst>
          </a:custGeom>
          <a:ln>
            <a:noFill/>
          </a:ln>
          <a:effectLst>
            <a:outerShdw blurRad="101600" dist="152400" dir="438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sp>
      <p:sp>
        <p:nvSpPr>
          <p:cNvPr id="14" name="Freeform 13"/>
          <p:cNvSpPr/>
          <p:nvPr/>
        </p:nvSpPr>
        <p:spPr>
          <a:xfrm>
            <a:off x="0" y="4282257"/>
            <a:ext cx="11329257" cy="2028845"/>
          </a:xfrm>
          <a:custGeom>
            <a:avLst/>
            <a:gdLst/>
            <a:ahLst/>
            <a:cxnLst/>
            <a:rect l="l" t="t" r="r" b="b"/>
            <a:pathLst>
              <a:path w="11329257" h="2028845">
                <a:moveTo>
                  <a:pt x="0" y="588520"/>
                </a:moveTo>
                <a:lnTo>
                  <a:pt x="11244075" y="0"/>
                </a:lnTo>
                <a:lnTo>
                  <a:pt x="11329257" y="1424838"/>
                </a:lnTo>
                <a:lnTo>
                  <a:pt x="0" y="2028845"/>
                </a:lnTo>
                <a:lnTo>
                  <a:pt x="0" y="58852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26" name="Freeform 25"/>
          <p:cNvSpPr/>
          <p:nvPr/>
        </p:nvSpPr>
        <p:spPr>
          <a:xfrm>
            <a:off x="0" y="0"/>
            <a:ext cx="8719579" cy="456877"/>
          </a:xfrm>
          <a:custGeom>
            <a:avLst/>
            <a:gdLst/>
            <a:ahLst/>
            <a:cxnLst/>
            <a:rect l="l" t="t" r="r" b="b"/>
            <a:pathLst>
              <a:path w="8719579" h="456877">
                <a:moveTo>
                  <a:pt x="0" y="0"/>
                </a:moveTo>
                <a:lnTo>
                  <a:pt x="8719579" y="0"/>
                </a:lnTo>
                <a:lnTo>
                  <a:pt x="0" y="456877"/>
                </a:lnTo>
                <a:lnTo>
                  <a:pt x="0" y="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15" name="Freeform 14"/>
          <p:cNvSpPr/>
          <p:nvPr/>
        </p:nvSpPr>
        <p:spPr>
          <a:xfrm rot="21420000">
            <a:off x="-161800" y="293317"/>
            <a:ext cx="11367116" cy="5751804"/>
          </a:xfrm>
          <a:custGeom>
            <a:avLst/>
            <a:gdLst/>
            <a:ahLst/>
            <a:cxnLst/>
            <a:rect l="l" t="t" r="r" b="b"/>
            <a:pathLst>
              <a:path w="11367116" h="5751804">
                <a:moveTo>
                  <a:pt x="11346705" y="0"/>
                </a:moveTo>
                <a:cubicBezTo>
                  <a:pt x="11353509" y="1915114"/>
                  <a:pt x="11360312" y="3830229"/>
                  <a:pt x="11367116" y="5745343"/>
                </a:cubicBezTo>
                <a:lnTo>
                  <a:pt x="0" y="5751804"/>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2" name="Title 1"/>
          <p:cNvSpPr>
            <a:spLocks noGrp="1"/>
          </p:cNvSpPr>
          <p:nvPr>
            <p:ph type="ctrTitle"/>
          </p:nvPr>
        </p:nvSpPr>
        <p:spPr>
          <a:xfrm rot="21420000">
            <a:off x="891201" y="662656"/>
            <a:ext cx="9755187" cy="2766528"/>
          </a:xfrm>
        </p:spPr>
        <p:txBody>
          <a:bodyPr anchor="b">
            <a:normAutofit/>
          </a:bodyPr>
          <a:lstStyle>
            <a:lvl1pPr algn="r">
              <a:defRPr sz="8000"/>
            </a:lvl1pPr>
          </a:lstStyle>
          <a:p>
            <a:r>
              <a:rPr lang="en-US"/>
              <a:t>Click to edit Master title style</a:t>
            </a:r>
          </a:p>
        </p:txBody>
      </p:sp>
      <p:sp>
        <p:nvSpPr>
          <p:cNvPr id="3" name="Subtitle 2"/>
          <p:cNvSpPr>
            <a:spLocks noGrp="1"/>
          </p:cNvSpPr>
          <p:nvPr>
            <p:ph type="subTitle" idx="1"/>
          </p:nvPr>
        </p:nvSpPr>
        <p:spPr>
          <a:xfrm rot="21420000">
            <a:off x="983062" y="3505209"/>
            <a:ext cx="9755187" cy="550333"/>
          </a:xfrm>
        </p:spPr>
        <p:txBody>
          <a:bodyPr anchor="t">
            <a:noAutofit/>
          </a:bodyPr>
          <a:lstStyle>
            <a:lvl1pPr marL="0" indent="0" algn="r">
              <a:buNone/>
              <a:defRPr sz="28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rot="21420000">
            <a:off x="4948541" y="4578463"/>
            <a:ext cx="6143653" cy="1163112"/>
          </a:xfrm>
        </p:spPr>
        <p:txBody>
          <a:bodyPr/>
          <a:lstStyle>
            <a:lvl1pPr algn="ctr">
              <a:defRPr sz="5400">
                <a:solidFill>
                  <a:schemeClr val="accent1">
                    <a:lumMod val="50000"/>
                  </a:schemeClr>
                </a:solidFill>
              </a:defRPr>
            </a:lvl1pPr>
          </a:lstStyle>
          <a:p>
            <a:fld id="{5DBDDF98-C922-483F-97E9-3E76B0201B42}" type="datetimeFigureOut">
              <a:rPr lang="en-US" smtClean="0"/>
              <a:t>11/29/2023</a:t>
            </a:fld>
            <a:endParaRPr lang="en-US"/>
          </a:p>
        </p:txBody>
      </p:sp>
      <p:sp>
        <p:nvSpPr>
          <p:cNvPr id="5" name="Footer Placeholder 4"/>
          <p:cNvSpPr>
            <a:spLocks noGrp="1"/>
          </p:cNvSpPr>
          <p:nvPr>
            <p:ph type="ftr" sz="quarter" idx="11"/>
          </p:nvPr>
        </p:nvSpPr>
        <p:spPr>
          <a:xfrm rot="21420000">
            <a:off x="-5560" y="4883024"/>
            <a:ext cx="4047239" cy="1195538"/>
          </a:xfrm>
        </p:spPr>
        <p:txBody>
          <a:bodyPr vert="horz" lIns="91440" tIns="45720" rIns="91440" bIns="45720" rtlCol="0" anchor="ctr"/>
          <a:lstStyle>
            <a:lvl1pPr algn="r">
              <a:defRPr lang="en-US" sz="5400" dirty="0"/>
            </a:lvl1pPr>
          </a:lstStyle>
          <a:p>
            <a:endParaRPr lang="en-US"/>
          </a:p>
        </p:txBody>
      </p:sp>
      <p:sp>
        <p:nvSpPr>
          <p:cNvPr id="6" name="Slide Number Placeholder 5"/>
          <p:cNvSpPr>
            <a:spLocks noGrp="1"/>
          </p:cNvSpPr>
          <p:nvPr>
            <p:ph type="sldNum" sz="quarter" idx="12"/>
          </p:nvPr>
        </p:nvSpPr>
        <p:spPr>
          <a:xfrm rot="21420000">
            <a:off x="9851758" y="3832648"/>
            <a:ext cx="907186" cy="498470"/>
          </a:xfrm>
        </p:spPr>
        <p:txBody>
          <a:bodyPr/>
          <a:lstStyle>
            <a:lvl1pPr>
              <a:defRPr sz="2400">
                <a:solidFill>
                  <a:schemeClr val="tx1">
                    <a:lumMod val="75000"/>
                    <a:lumOff val="25000"/>
                  </a:schemeClr>
                </a:solidFill>
              </a:defRPr>
            </a:lvl1pPr>
          </a:lstStyle>
          <a:p>
            <a:fld id="{1B8B3671-A306-4A69-8480-FA9BE839245D}" type="slidenum">
              <a:rPr lang="en-US" smtClean="0"/>
              <a:t>‹#›</a:t>
            </a:fld>
            <a:endParaRPr lang="en-US"/>
          </a:p>
        </p:txBody>
      </p:sp>
      <p:sp>
        <p:nvSpPr>
          <p:cNvPr id="25" name="5-Point Star 24"/>
          <p:cNvSpPr/>
          <p:nvPr/>
        </p:nvSpPr>
        <p:spPr>
          <a:xfrm rot="21420000">
            <a:off x="4221385" y="5111356"/>
            <a:ext cx="515386" cy="515386"/>
          </a:xfrm>
          <a:prstGeom prst="star5">
            <a:avLst>
              <a:gd name="adj" fmla="val 26693"/>
              <a:gd name="hf" fmla="val 105146"/>
              <a:gd name="vf" fmla="val 110557"/>
            </a:avLst>
          </a:prstGeom>
          <a:solidFill>
            <a:schemeClr val="tx1">
              <a:alpha val="40000"/>
            </a:schemeClr>
          </a:solidFill>
          <a:ln>
            <a:no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2288654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4106333"/>
            <a:ext cx="10394708" cy="588846"/>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685801" y="685799"/>
            <a:ext cx="10392513" cy="3194903"/>
          </a:xfrm>
          <a:ln w="57150" cmpd="thinThick">
            <a:solidFill>
              <a:schemeClr val="bg1">
                <a:lumMod val="50000"/>
              </a:schemeClr>
            </a:solidFill>
            <a:miter lim="800000"/>
          </a:ln>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685780" y="4702923"/>
            <a:ext cx="10394728" cy="682472"/>
          </a:xfrm>
        </p:spPr>
        <p:txBody>
          <a:bodyPr anchor="t"/>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DBDDF98-C922-483F-97E9-3E76B0201B42}" type="datetimeFigureOut">
              <a:rPr lang="en-US" smtClean="0"/>
              <a:pPr/>
              <a:t>11/29/2023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B8B3671-A306-4A69-8480-FA9BE839245D}" type="slidenum">
              <a:rPr lang="en-US" smtClean="0"/>
              <a:pPr/>
              <a:t>‹#›</a:t>
            </a:fld>
            <a:endParaRPr lang="en-US"/>
          </a:p>
        </p:txBody>
      </p:sp>
    </p:spTree>
    <p:extLst>
      <p:ext uri="{BB962C8B-B14F-4D97-AF65-F5344CB8AC3E}">
        <p14:creationId xmlns:p14="http://schemas.microsoft.com/office/powerpoint/2010/main" val="33586785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1" y="685800"/>
            <a:ext cx="10396902" cy="3194903"/>
          </a:xfrm>
        </p:spPr>
        <p:txBody>
          <a:bodyPr anchor="ctr">
            <a:normAutofit/>
          </a:bodyPr>
          <a:lstStyle>
            <a:lvl1pPr algn="ctr">
              <a:defRPr sz="4800"/>
            </a:lvl1pPr>
          </a:lstStyle>
          <a:p>
            <a:r>
              <a:rPr lang="en-US"/>
              <a:t>Click to edit Master title style</a:t>
            </a:r>
          </a:p>
        </p:txBody>
      </p:sp>
      <p:sp>
        <p:nvSpPr>
          <p:cNvPr id="4" name="Text Placeholder 3"/>
          <p:cNvSpPr>
            <a:spLocks noGrp="1"/>
          </p:cNvSpPr>
          <p:nvPr>
            <p:ph type="body" sz="half" idx="2"/>
          </p:nvPr>
        </p:nvSpPr>
        <p:spPr>
          <a:xfrm>
            <a:off x="685779" y="4106333"/>
            <a:ext cx="10394729" cy="1273606"/>
          </a:xfrm>
        </p:spPr>
        <p:txBody>
          <a:bodyPr anchor="ct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DBDDF98-C922-483F-97E9-3E76B0201B42}" type="datetimeFigureOut">
              <a:rPr lang="en-US" smtClean="0"/>
              <a:pPr/>
              <a:t>11/29/2023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B8B3671-A306-4A69-8480-FA9BE839245D}" type="slidenum">
              <a:rPr lang="en-US" smtClean="0"/>
              <a:pPr/>
              <a:t>‹#›</a:t>
            </a:fld>
            <a:endParaRPr lang="en-US"/>
          </a:p>
        </p:txBody>
      </p:sp>
    </p:spTree>
    <p:extLst>
      <p:ext uri="{BB962C8B-B14F-4D97-AF65-F5344CB8AC3E}">
        <p14:creationId xmlns:p14="http://schemas.microsoft.com/office/powerpoint/2010/main" val="97963815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21732" y="685800"/>
            <a:ext cx="9525020" cy="2916704"/>
          </a:xfrm>
        </p:spPr>
        <p:txBody>
          <a:bodyPr anchor="ctr">
            <a:normAutofit/>
          </a:bodyPr>
          <a:lstStyle>
            <a:lvl1pPr algn="ctr">
              <a:defRPr sz="4800"/>
            </a:lvl1pPr>
          </a:lstStyle>
          <a:p>
            <a:r>
              <a:rPr lang="en-US"/>
              <a:t>Click to edit Master title style</a:t>
            </a:r>
          </a:p>
        </p:txBody>
      </p:sp>
      <p:sp>
        <p:nvSpPr>
          <p:cNvPr id="12" name="Text Placeholder 3"/>
          <p:cNvSpPr>
            <a:spLocks noGrp="1"/>
          </p:cNvSpPr>
          <p:nvPr>
            <p:ph type="body" sz="half" idx="13"/>
          </p:nvPr>
        </p:nvSpPr>
        <p:spPr>
          <a:xfrm>
            <a:off x="1550264" y="3610032"/>
            <a:ext cx="8667956" cy="377768"/>
          </a:xfrm>
        </p:spPr>
        <p:txBody>
          <a:bodyPr anchor="t">
            <a:normAutofit/>
          </a:bodyPr>
          <a:lstStyle>
            <a:lvl1pPr marL="0" indent="0" algn="r">
              <a:buNone/>
              <a:defRPr sz="1400">
                <a:solidFill>
                  <a:schemeClr val="tx1">
                    <a:lumMod val="50000"/>
                    <a:lumOff val="5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685801" y="4106334"/>
            <a:ext cx="10396882" cy="1268252"/>
          </a:xfrm>
        </p:spPr>
        <p:txBody>
          <a:bodyPr anchor="ct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DBDDF98-C922-483F-97E9-3E76B0201B42}" type="datetimeFigureOut">
              <a:rPr lang="en-US" smtClean="0"/>
              <a:pPr/>
              <a:t>11/29/2023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B8B3671-A306-4A69-8480-FA9BE839245D}" type="slidenum">
              <a:rPr lang="en-US" smtClean="0"/>
              <a:pPr/>
              <a:t>‹#›</a:t>
            </a:fld>
            <a:endParaRPr lang="en-US"/>
          </a:p>
        </p:txBody>
      </p:sp>
      <p:sp>
        <p:nvSpPr>
          <p:cNvPr id="13" name="TextBox 12"/>
          <p:cNvSpPr txBox="1"/>
          <p:nvPr/>
        </p:nvSpPr>
        <p:spPr>
          <a:xfrm>
            <a:off x="685801" y="89262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a:solidFill>
                  <a:schemeClr val="tx1"/>
                </a:solidFill>
                <a:effectLst/>
              </a:rPr>
              <a:t>“</a:t>
            </a:r>
          </a:p>
        </p:txBody>
      </p:sp>
      <p:sp>
        <p:nvSpPr>
          <p:cNvPr id="14" name="TextBox 13"/>
          <p:cNvSpPr txBox="1"/>
          <p:nvPr/>
        </p:nvSpPr>
        <p:spPr>
          <a:xfrm>
            <a:off x="10473083" y="292282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Tree>
    <p:extLst>
      <p:ext uri="{BB962C8B-B14F-4D97-AF65-F5344CB8AC3E}">
        <p14:creationId xmlns:p14="http://schemas.microsoft.com/office/powerpoint/2010/main" val="249928907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5800" y="1723854"/>
            <a:ext cx="10394707" cy="2511835"/>
          </a:xfrm>
        </p:spPr>
        <p:txBody>
          <a:bodyPr anchor="b">
            <a:normAutofit/>
          </a:bodyPr>
          <a:lstStyle>
            <a:lvl1pPr algn="l">
              <a:defRPr sz="4800"/>
            </a:lvl1pPr>
          </a:lstStyle>
          <a:p>
            <a:r>
              <a:rPr lang="en-US"/>
              <a:t>Click to edit Master title style</a:t>
            </a:r>
          </a:p>
        </p:txBody>
      </p:sp>
      <p:sp>
        <p:nvSpPr>
          <p:cNvPr id="4" name="Text Placeholder 3"/>
          <p:cNvSpPr>
            <a:spLocks noGrp="1"/>
          </p:cNvSpPr>
          <p:nvPr>
            <p:ph type="body" sz="half" idx="2"/>
          </p:nvPr>
        </p:nvSpPr>
        <p:spPr>
          <a:xfrm>
            <a:off x="685800" y="4247468"/>
            <a:ext cx="10394707" cy="1140644"/>
          </a:xfrm>
        </p:spPr>
        <p:txBody>
          <a:bodyPr anchor="t">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DBDDF98-C922-483F-97E9-3E76B0201B42}" type="datetimeFigureOut">
              <a:rPr lang="en-US" smtClean="0"/>
              <a:pPr/>
              <a:t>11/29/2023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B8B3671-A306-4A69-8480-FA9BE839245D}" type="slidenum">
              <a:rPr lang="en-US" smtClean="0"/>
              <a:pPr/>
              <a:t>‹#›</a:t>
            </a:fld>
            <a:endParaRPr lang="en-US"/>
          </a:p>
        </p:txBody>
      </p:sp>
    </p:spTree>
    <p:extLst>
      <p:ext uri="{BB962C8B-B14F-4D97-AF65-F5344CB8AC3E}">
        <p14:creationId xmlns:p14="http://schemas.microsoft.com/office/powerpoint/2010/main" val="369146371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685802" y="685800"/>
            <a:ext cx="10394706" cy="1151965"/>
          </a:xfrm>
        </p:spPr>
        <p:txBody>
          <a:bodyPr/>
          <a:lstStyle>
            <a:lvl1pPr algn="ctr">
              <a:defRPr/>
            </a:lvl1pPr>
          </a:lstStyle>
          <a:p>
            <a:r>
              <a:rPr lang="en-US"/>
              <a:t>Click to edit Master title style</a:t>
            </a:r>
          </a:p>
        </p:txBody>
      </p:sp>
      <p:sp>
        <p:nvSpPr>
          <p:cNvPr id="7" name="Text Placeholder 2"/>
          <p:cNvSpPr>
            <a:spLocks noGrp="1"/>
          </p:cNvSpPr>
          <p:nvPr>
            <p:ph type="body" idx="1"/>
          </p:nvPr>
        </p:nvSpPr>
        <p:spPr>
          <a:xfrm>
            <a:off x="685802"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802"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234622"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234621"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770380"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770380"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5DBDDF98-C922-483F-97E9-3E76B0201B42}" type="datetimeFigureOut">
              <a:rPr lang="en-US" smtClean="0"/>
              <a:pPr/>
              <a:t>11/29/2023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B8B3671-A306-4A69-8480-FA9BE839245D}" type="slidenum">
              <a:rPr lang="en-US" smtClean="0"/>
              <a:pPr/>
              <a:t>‹#›</a:t>
            </a:fld>
            <a:endParaRPr lang="en-US"/>
          </a:p>
        </p:txBody>
      </p:sp>
    </p:spTree>
    <p:extLst>
      <p:ext uri="{BB962C8B-B14F-4D97-AF65-F5344CB8AC3E}">
        <p14:creationId xmlns:p14="http://schemas.microsoft.com/office/powerpoint/2010/main" val="172289459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685801" y="685800"/>
            <a:ext cx="10396882" cy="1151965"/>
          </a:xfrm>
        </p:spPr>
        <p:txBody>
          <a:bodyPr/>
          <a:lstStyle>
            <a:lvl1pPr algn="ctr">
              <a:defRPr/>
            </a:lvl1pPr>
          </a:lstStyle>
          <a:p>
            <a:r>
              <a:rPr lang="en-US"/>
              <a:t>Click to edit Master title style</a:t>
            </a:r>
          </a:p>
        </p:txBody>
      </p:sp>
      <p:sp>
        <p:nvSpPr>
          <p:cNvPr id="19" name="Text Placeholder 2"/>
          <p:cNvSpPr>
            <a:spLocks noGrp="1"/>
          </p:cNvSpPr>
          <p:nvPr>
            <p:ph type="body" idx="1"/>
          </p:nvPr>
        </p:nvSpPr>
        <p:spPr>
          <a:xfrm>
            <a:off x="691840"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5780" y="2063395"/>
            <a:ext cx="3310128" cy="1536725"/>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1" name="Text Placeholder 3"/>
          <p:cNvSpPr>
            <a:spLocks noGrp="1"/>
          </p:cNvSpPr>
          <p:nvPr>
            <p:ph type="body" sz="half" idx="18"/>
          </p:nvPr>
        </p:nvSpPr>
        <p:spPr>
          <a:xfrm>
            <a:off x="691840" y="4389287"/>
            <a:ext cx="3310128" cy="98529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237410"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235999" y="2063395"/>
            <a:ext cx="3310128" cy="1535237"/>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4" name="Text Placeholder 3"/>
          <p:cNvSpPr>
            <a:spLocks noGrp="1"/>
          </p:cNvSpPr>
          <p:nvPr>
            <p:ph type="body" sz="half" idx="19"/>
          </p:nvPr>
        </p:nvSpPr>
        <p:spPr>
          <a:xfrm>
            <a:off x="4235999" y="4389286"/>
            <a:ext cx="3310128" cy="98530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768944"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768819" y="2063394"/>
            <a:ext cx="3310128" cy="1537196"/>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7" name="Text Placeholder 3"/>
          <p:cNvSpPr>
            <a:spLocks noGrp="1"/>
          </p:cNvSpPr>
          <p:nvPr>
            <p:ph type="body" sz="half" idx="20"/>
          </p:nvPr>
        </p:nvSpPr>
        <p:spPr>
          <a:xfrm>
            <a:off x="7768819" y="4389284"/>
            <a:ext cx="3310128" cy="985302"/>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5DBDDF98-C922-483F-97E9-3E76B0201B42}" type="datetimeFigureOut">
              <a:rPr lang="en-US" smtClean="0"/>
              <a:pPr/>
              <a:t>11/29/2023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B8B3671-A306-4A69-8480-FA9BE839245D}" type="slidenum">
              <a:rPr lang="en-US" smtClean="0"/>
              <a:pPr/>
              <a:t>‹#›</a:t>
            </a:fld>
            <a:endParaRPr lang="en-US"/>
          </a:p>
        </p:txBody>
      </p:sp>
    </p:spTree>
    <p:extLst>
      <p:ext uri="{BB962C8B-B14F-4D97-AF65-F5344CB8AC3E}">
        <p14:creationId xmlns:p14="http://schemas.microsoft.com/office/powerpoint/2010/main" val="175703897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r">
              <a:defRPr/>
            </a:lvl1pPr>
          </a:lstStyle>
          <a:p>
            <a:r>
              <a:rPr lang="en-US"/>
              <a:t>Click to edit Master title style</a:t>
            </a:r>
          </a:p>
        </p:txBody>
      </p:sp>
      <p:sp>
        <p:nvSpPr>
          <p:cNvPr id="11" name="Vertical Text Placeholder 2"/>
          <p:cNvSpPr>
            <a:spLocks noGrp="1"/>
          </p:cNvSpPr>
          <p:nvPr>
            <p:ph type="body" orient="vert" sz="quarter" idx="13"/>
          </p:nvPr>
        </p:nvSpPr>
        <p:spPr>
          <a:xfrm>
            <a:off x="685800" y="2063396"/>
            <a:ext cx="10394707" cy="331119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DBDDF98-C922-483F-97E9-3E76B0201B42}" type="datetimeFigureOut">
              <a:rPr lang="en-US" smtClean="0"/>
              <a:pPr/>
              <a:t>11/29/2023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B8B3671-A306-4A69-8480-FA9BE839245D}" type="slidenum">
              <a:rPr lang="en-US" smtClean="0"/>
              <a:pPr/>
              <a:t>‹#›</a:t>
            </a:fld>
            <a:endParaRPr lang="en-US"/>
          </a:p>
        </p:txBody>
      </p:sp>
    </p:spTree>
    <p:extLst>
      <p:ext uri="{BB962C8B-B14F-4D97-AF65-F5344CB8AC3E}">
        <p14:creationId xmlns:p14="http://schemas.microsoft.com/office/powerpoint/2010/main" val="394645137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15862" y="685800"/>
            <a:ext cx="2264646" cy="4688785"/>
          </a:xfrm>
        </p:spPr>
        <p:txBody>
          <a:bodyPr vert="eaVert"/>
          <a:lstStyle>
            <a:lvl1pPr algn="l">
              <a:defRPr/>
            </a:lvl1pPr>
          </a:lstStyle>
          <a:p>
            <a:r>
              <a:rPr lang="en-US"/>
              <a:t>Click to edit Master title style</a:t>
            </a:r>
          </a:p>
        </p:txBody>
      </p:sp>
      <p:sp>
        <p:nvSpPr>
          <p:cNvPr id="8" name="Vertical Text Placeholder 2"/>
          <p:cNvSpPr>
            <a:spLocks noGrp="1"/>
          </p:cNvSpPr>
          <p:nvPr>
            <p:ph type="body" orient="vert" sz="quarter" idx="13"/>
          </p:nvPr>
        </p:nvSpPr>
        <p:spPr>
          <a:xfrm>
            <a:off x="685800" y="685800"/>
            <a:ext cx="7904431" cy="4688785"/>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DBDDF98-C922-483F-97E9-3E76B0201B42}" type="datetimeFigureOut">
              <a:rPr lang="en-US" smtClean="0"/>
              <a:pPr/>
              <a:t>11/29/2023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B8B3671-A306-4A69-8480-FA9BE839245D}" type="slidenum">
              <a:rPr lang="en-US" smtClean="0"/>
              <a:pPr/>
              <a:t>‹#›</a:t>
            </a:fld>
            <a:endParaRPr lang="en-US"/>
          </a:p>
        </p:txBody>
      </p:sp>
    </p:spTree>
    <p:extLst>
      <p:ext uri="{BB962C8B-B14F-4D97-AF65-F5344CB8AC3E}">
        <p14:creationId xmlns:p14="http://schemas.microsoft.com/office/powerpoint/2010/main" val="156258771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B48F26-B5E3-8A90-51FC-8520D1D7322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7EA4D95-10F3-6212-8302-5610C43E322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2281BE7-A53D-441E-0393-0E59412C9117}"/>
              </a:ext>
            </a:extLst>
          </p:cNvPr>
          <p:cNvSpPr>
            <a:spLocks noGrp="1"/>
          </p:cNvSpPr>
          <p:nvPr>
            <p:ph type="dt" sz="half" idx="10"/>
          </p:nvPr>
        </p:nvSpPr>
        <p:spPr/>
        <p:txBody>
          <a:bodyPr/>
          <a:lstStyle/>
          <a:p>
            <a:fld id="{5DBDDF98-C922-483F-97E9-3E76B0201B42}" type="datetimeFigureOut">
              <a:rPr lang="en-US" smtClean="0"/>
              <a:t>11/29/2023</a:t>
            </a:fld>
            <a:endParaRPr lang="en-US"/>
          </a:p>
        </p:txBody>
      </p:sp>
      <p:sp>
        <p:nvSpPr>
          <p:cNvPr id="5" name="Footer Placeholder 4">
            <a:extLst>
              <a:ext uri="{FF2B5EF4-FFF2-40B4-BE49-F238E27FC236}">
                <a16:creationId xmlns:a16="http://schemas.microsoft.com/office/drawing/2014/main" id="{0DEF10F0-B23F-BF4B-DB66-9BCF734DB9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265DDEC-13A7-D988-D082-03076F80F1F0}"/>
              </a:ext>
            </a:extLst>
          </p:cNvPr>
          <p:cNvSpPr>
            <a:spLocks noGrp="1"/>
          </p:cNvSpPr>
          <p:nvPr>
            <p:ph type="sldNum" sz="quarter" idx="12"/>
          </p:nvPr>
        </p:nvSpPr>
        <p:spPr/>
        <p:txBody>
          <a:bodyPr/>
          <a:lstStyle/>
          <a:p>
            <a:fld id="{1B8B3671-A306-4A69-8480-FA9BE839245D}" type="slidenum">
              <a:rPr lang="en-US" smtClean="0"/>
              <a:t>‹#›</a:t>
            </a:fld>
            <a:endParaRPr lang="en-US"/>
          </a:p>
        </p:txBody>
      </p:sp>
    </p:spTree>
    <p:extLst>
      <p:ext uri="{BB962C8B-B14F-4D97-AF65-F5344CB8AC3E}">
        <p14:creationId xmlns:p14="http://schemas.microsoft.com/office/powerpoint/2010/main" val="17975979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12" name="Content Placeholder 2"/>
          <p:cNvSpPr>
            <a:spLocks noGrp="1"/>
          </p:cNvSpPr>
          <p:nvPr>
            <p:ph sz="quarter" idx="13"/>
          </p:nvPr>
        </p:nvSpPr>
        <p:spPr>
          <a:xfrm>
            <a:off x="685800" y="2063396"/>
            <a:ext cx="10394707" cy="33111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DBDDF98-C922-483F-97E9-3E76B0201B42}" type="datetimeFigureOut">
              <a:rPr lang="en-US" smtClean="0"/>
              <a:pPr/>
              <a:t>11/29/2023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B8B3671-A306-4A69-8480-FA9BE839245D}" type="slidenum">
              <a:rPr lang="en-US" smtClean="0"/>
              <a:pPr/>
              <a:t>‹#›</a:t>
            </a:fld>
            <a:endParaRPr lang="en-US"/>
          </a:p>
        </p:txBody>
      </p:sp>
    </p:spTree>
    <p:extLst>
      <p:ext uri="{BB962C8B-B14F-4D97-AF65-F5344CB8AC3E}">
        <p14:creationId xmlns:p14="http://schemas.microsoft.com/office/powerpoint/2010/main" val="12989443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5801" y="685800"/>
            <a:ext cx="10394707" cy="3193487"/>
          </a:xfrm>
        </p:spPr>
        <p:txBody>
          <a:bodyPr anchor="b">
            <a:normAutofit/>
          </a:bodyPr>
          <a:lstStyle>
            <a:lvl1pPr algn="l">
              <a:defRPr sz="5400"/>
            </a:lvl1pPr>
          </a:lstStyle>
          <a:p>
            <a:r>
              <a:rPr lang="en-US"/>
              <a:t>Click to edit Master title style</a:t>
            </a:r>
          </a:p>
        </p:txBody>
      </p:sp>
      <p:sp>
        <p:nvSpPr>
          <p:cNvPr id="3" name="Text Placeholder 2"/>
          <p:cNvSpPr>
            <a:spLocks noGrp="1"/>
          </p:cNvSpPr>
          <p:nvPr>
            <p:ph type="body" idx="1"/>
          </p:nvPr>
        </p:nvSpPr>
        <p:spPr>
          <a:xfrm>
            <a:off x="685801" y="3742267"/>
            <a:ext cx="10394707" cy="1639614"/>
          </a:xfrm>
        </p:spPr>
        <p:txBody>
          <a:bodyPr anchor="t">
            <a:normAutofit/>
          </a:bodyPr>
          <a:lstStyle>
            <a:lvl1pPr marL="0" indent="0" algn="l">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DBDDF98-C922-483F-97E9-3E76B0201B42}" type="datetimeFigureOut">
              <a:rPr lang="en-US" smtClean="0"/>
              <a:t>11/29/2023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B8B3671-A306-4A69-8480-FA9BE839245D}" type="slidenum">
              <a:rPr lang="en-US" smtClean="0"/>
              <a:t>‹#›</a:t>
            </a:fld>
            <a:endParaRPr lang="en-US"/>
          </a:p>
        </p:txBody>
      </p:sp>
    </p:spTree>
    <p:extLst>
      <p:ext uri="{BB962C8B-B14F-4D97-AF65-F5344CB8AC3E}">
        <p14:creationId xmlns:p14="http://schemas.microsoft.com/office/powerpoint/2010/main" val="17319128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4" name="Title 1"/>
          <p:cNvSpPr>
            <a:spLocks noGrp="1"/>
          </p:cNvSpPr>
          <p:nvPr>
            <p:ph type="title"/>
          </p:nvPr>
        </p:nvSpPr>
        <p:spPr>
          <a:xfrm>
            <a:off x="685801" y="685800"/>
            <a:ext cx="10396882" cy="1158140"/>
          </a:xfrm>
        </p:spPr>
        <p:txBody>
          <a:bodyPr/>
          <a:lstStyle/>
          <a:p>
            <a:r>
              <a:rPr lang="en-US"/>
              <a:t>Click to edit Master title style</a:t>
            </a:r>
          </a:p>
        </p:txBody>
      </p:sp>
      <p:sp>
        <p:nvSpPr>
          <p:cNvPr id="12" name="Content Placeholder 2"/>
          <p:cNvSpPr>
            <a:spLocks noGrp="1"/>
          </p:cNvSpPr>
          <p:nvPr>
            <p:ph sz="quarter" idx="13"/>
          </p:nvPr>
        </p:nvSpPr>
        <p:spPr>
          <a:xfrm>
            <a:off x="685800" y="2063396"/>
            <a:ext cx="5088714" cy="3311189"/>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3"/>
          <p:cNvSpPr>
            <a:spLocks noGrp="1"/>
          </p:cNvSpPr>
          <p:nvPr>
            <p:ph sz="quarter" idx="14"/>
          </p:nvPr>
        </p:nvSpPr>
        <p:spPr>
          <a:xfrm>
            <a:off x="5993971" y="2063396"/>
            <a:ext cx="5086538" cy="3311189"/>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DBDDF98-C922-483F-97E9-3E76B0201B42}" type="datetimeFigureOut">
              <a:rPr lang="en-US" smtClean="0"/>
              <a:pPr/>
              <a:t>11/29/2023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B8B3671-A306-4A69-8480-FA9BE839245D}" type="slidenum">
              <a:rPr lang="en-US" smtClean="0"/>
              <a:pPr/>
              <a:t>‹#›</a:t>
            </a:fld>
            <a:endParaRPr lang="en-US"/>
          </a:p>
        </p:txBody>
      </p:sp>
    </p:spTree>
    <p:extLst>
      <p:ext uri="{BB962C8B-B14F-4D97-AF65-F5344CB8AC3E}">
        <p14:creationId xmlns:p14="http://schemas.microsoft.com/office/powerpoint/2010/main" val="12687527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4" name="Title 1"/>
          <p:cNvSpPr>
            <a:spLocks noGrp="1"/>
          </p:cNvSpPr>
          <p:nvPr>
            <p:ph type="title"/>
          </p:nvPr>
        </p:nvSpPr>
        <p:spPr>
          <a:xfrm>
            <a:off x="685801" y="685800"/>
            <a:ext cx="10394707" cy="1158140"/>
          </a:xfrm>
        </p:spPr>
        <p:txBody>
          <a:bodyPr/>
          <a:lstStyle/>
          <a:p>
            <a:r>
              <a:rPr lang="en-US"/>
              <a:t>Click to edit Master title style</a:t>
            </a:r>
          </a:p>
        </p:txBody>
      </p:sp>
      <p:sp>
        <p:nvSpPr>
          <p:cNvPr id="3" name="Text Placeholder 2"/>
          <p:cNvSpPr>
            <a:spLocks noGrp="1"/>
          </p:cNvSpPr>
          <p:nvPr>
            <p:ph type="body" idx="1"/>
          </p:nvPr>
        </p:nvSpPr>
        <p:spPr>
          <a:xfrm>
            <a:off x="918356" y="2063396"/>
            <a:ext cx="4856158" cy="679994"/>
          </a:xfrm>
        </p:spPr>
        <p:txBody>
          <a:bodyPr anchor="b">
            <a:noAutofit/>
          </a:bodyPr>
          <a:lstStyle>
            <a:lvl1pPr marL="0" indent="0">
              <a:lnSpc>
                <a:spcPct val="90000"/>
              </a:lnSpc>
              <a:buNone/>
              <a:defRPr sz="26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3"/>
          <p:cNvSpPr>
            <a:spLocks noGrp="1"/>
          </p:cNvSpPr>
          <p:nvPr>
            <p:ph sz="quarter" idx="13"/>
          </p:nvPr>
        </p:nvSpPr>
        <p:spPr>
          <a:xfrm>
            <a:off x="685802" y="2861733"/>
            <a:ext cx="5088712" cy="2512852"/>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18191" y="2063396"/>
            <a:ext cx="4864491" cy="679994"/>
          </a:xfrm>
        </p:spPr>
        <p:txBody>
          <a:bodyPr anchor="b">
            <a:noAutofit/>
          </a:bodyPr>
          <a:lstStyle>
            <a:lvl1pPr marL="0" indent="0">
              <a:lnSpc>
                <a:spcPct val="90000"/>
              </a:lnSpc>
              <a:buNone/>
              <a:defRPr sz="26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5"/>
          <p:cNvSpPr>
            <a:spLocks noGrp="1"/>
          </p:cNvSpPr>
          <p:nvPr>
            <p:ph sz="quarter" idx="14"/>
          </p:nvPr>
        </p:nvSpPr>
        <p:spPr>
          <a:xfrm>
            <a:off x="5993969" y="2861733"/>
            <a:ext cx="5088713" cy="2512852"/>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DBDDF98-C922-483F-97E9-3E76B0201B42}" type="datetimeFigureOut">
              <a:rPr lang="en-US" smtClean="0"/>
              <a:pPr/>
              <a:t>11/29/2023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B8B3671-A306-4A69-8480-FA9BE839245D}" type="slidenum">
              <a:rPr lang="en-US" smtClean="0"/>
              <a:pPr/>
              <a:t>‹#›</a:t>
            </a:fld>
            <a:endParaRPr lang="en-US"/>
          </a:p>
        </p:txBody>
      </p:sp>
    </p:spTree>
    <p:extLst>
      <p:ext uri="{BB962C8B-B14F-4D97-AF65-F5344CB8AC3E}">
        <p14:creationId xmlns:p14="http://schemas.microsoft.com/office/powerpoint/2010/main" val="15857769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DBDDF98-C922-483F-97E9-3E76B0201B42}" type="datetimeFigureOut">
              <a:rPr lang="en-US" smtClean="0"/>
              <a:t>11/29/2023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B8B3671-A306-4A69-8480-FA9BE839245D}" type="slidenum">
              <a:rPr lang="en-US" smtClean="0"/>
              <a:t>‹#›</a:t>
            </a:fld>
            <a:endParaRPr lang="en-US"/>
          </a:p>
        </p:txBody>
      </p:sp>
    </p:spTree>
    <p:extLst>
      <p:ext uri="{BB962C8B-B14F-4D97-AF65-F5344CB8AC3E}">
        <p14:creationId xmlns:p14="http://schemas.microsoft.com/office/powerpoint/2010/main" val="32497732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DBDDF98-C922-483F-97E9-3E76B0201B42}" type="datetimeFigureOut">
              <a:rPr lang="en-US" smtClean="0"/>
              <a:t>11/29/2023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B8B3671-A306-4A69-8480-FA9BE839245D}" type="slidenum">
              <a:rPr lang="en-US" smtClean="0"/>
              <a:t>‹#›</a:t>
            </a:fld>
            <a:endParaRPr lang="en-US"/>
          </a:p>
        </p:txBody>
      </p:sp>
    </p:spTree>
    <p:extLst>
      <p:ext uri="{BB962C8B-B14F-4D97-AF65-F5344CB8AC3E}">
        <p14:creationId xmlns:p14="http://schemas.microsoft.com/office/powerpoint/2010/main" val="10136563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93643" y="685800"/>
            <a:ext cx="4126860" cy="2023252"/>
          </a:xfrm>
        </p:spPr>
        <p:txBody>
          <a:bodyPr anchor="b">
            <a:normAutofit/>
          </a:bodyPr>
          <a:lstStyle>
            <a:lvl1pPr algn="ctr">
              <a:defRPr sz="3600"/>
            </a:lvl1pPr>
          </a:lstStyle>
          <a:p>
            <a:r>
              <a:rPr lang="en-US"/>
              <a:t>Click to edit Master title style</a:t>
            </a:r>
          </a:p>
        </p:txBody>
      </p:sp>
      <p:sp>
        <p:nvSpPr>
          <p:cNvPr id="10" name="Content Placeholder 2"/>
          <p:cNvSpPr>
            <a:spLocks noGrp="1"/>
          </p:cNvSpPr>
          <p:nvPr>
            <p:ph sz="quarter" idx="13"/>
          </p:nvPr>
        </p:nvSpPr>
        <p:spPr>
          <a:xfrm>
            <a:off x="5046132" y="685800"/>
            <a:ext cx="6034375" cy="46887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93642" y="2709052"/>
            <a:ext cx="4126861" cy="2665533"/>
          </a:xfrm>
        </p:spPr>
        <p:txBody>
          <a:bodyPr anchor="t">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DBDDF98-C922-483F-97E9-3E76B0201B42}" type="datetimeFigureOut">
              <a:rPr lang="en-US" smtClean="0"/>
              <a:pPr/>
              <a:t>11/29/2023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B8B3671-A306-4A69-8480-FA9BE839245D}" type="slidenum">
              <a:rPr lang="en-US" smtClean="0"/>
              <a:pPr/>
              <a:t>‹#›</a:t>
            </a:fld>
            <a:endParaRPr lang="en-US"/>
          </a:p>
        </p:txBody>
      </p:sp>
    </p:spTree>
    <p:extLst>
      <p:ext uri="{BB962C8B-B14F-4D97-AF65-F5344CB8AC3E}">
        <p14:creationId xmlns:p14="http://schemas.microsoft.com/office/powerpoint/2010/main" val="21346968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685800"/>
            <a:ext cx="6345302" cy="2023252"/>
          </a:xfrm>
        </p:spPr>
        <p:txBody>
          <a:bodyPr anchor="b">
            <a:normAutofit/>
          </a:bodyPr>
          <a:lstStyle>
            <a:lvl1pPr algn="ctr">
              <a:defRPr sz="3600"/>
            </a:lvl1pPr>
          </a:lstStyle>
          <a:p>
            <a:r>
              <a:rPr lang="en-US"/>
              <a:t>Click to edit Master title style</a:t>
            </a:r>
          </a:p>
        </p:txBody>
      </p:sp>
      <p:sp>
        <p:nvSpPr>
          <p:cNvPr id="3" name="Picture Placeholder 2"/>
          <p:cNvSpPr>
            <a:spLocks noGrp="1" noChangeAspect="1"/>
          </p:cNvSpPr>
          <p:nvPr>
            <p:ph type="pic" idx="1"/>
          </p:nvPr>
        </p:nvSpPr>
        <p:spPr>
          <a:xfrm>
            <a:off x="7482362" y="0"/>
            <a:ext cx="3598146" cy="5071533"/>
          </a:xfrm>
          <a:ln w="57150" cmpd="thinThick">
            <a:solidFill>
              <a:schemeClr val="bg1">
                <a:lumMod val="50000"/>
              </a:schemeClr>
            </a:solidFill>
            <a:miter lim="800000"/>
          </a:ln>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685801" y="2709052"/>
            <a:ext cx="6345301" cy="2362481"/>
          </a:xfrm>
        </p:spPr>
        <p:txBody>
          <a:bodyPr anchor="t">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DBDDF98-C922-483F-97E9-3E76B0201B42}" type="datetimeFigureOut">
              <a:rPr lang="en-US" smtClean="0"/>
              <a:t>11/29/2023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B8B3671-A306-4A69-8480-FA9BE839245D}" type="slidenum">
              <a:rPr lang="en-US" smtClean="0"/>
              <a:t>‹#›</a:t>
            </a:fld>
            <a:endParaRPr lang="en-US"/>
          </a:p>
        </p:txBody>
      </p:sp>
    </p:spTree>
    <p:extLst>
      <p:ext uri="{BB962C8B-B14F-4D97-AF65-F5344CB8AC3E}">
        <p14:creationId xmlns:p14="http://schemas.microsoft.com/office/powerpoint/2010/main" val="17491794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7" name="Picture 6" descr="Brickwork-HD-R1a.jpg"/>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10" name="Group 9"/>
          <p:cNvGrpSpPr/>
          <p:nvPr/>
        </p:nvGrpSpPr>
        <p:grpSpPr>
          <a:xfrm>
            <a:off x="-25397" y="0"/>
            <a:ext cx="12005350" cy="6644081"/>
            <a:chOff x="-25397" y="0"/>
            <a:chExt cx="12005350" cy="6644081"/>
          </a:xfrm>
        </p:grpSpPr>
        <p:sp useBgFill="1">
          <p:nvSpPr>
            <p:cNvPr id="11" name="Rectangle 10"/>
            <p:cNvSpPr/>
            <p:nvPr/>
          </p:nvSpPr>
          <p:spPr>
            <a:xfrm>
              <a:off x="1" y="0"/>
              <a:ext cx="11979952" cy="6644081"/>
            </a:xfrm>
            <a:prstGeom prst="rect">
              <a:avLst/>
            </a:prstGeom>
            <a:ln>
              <a:noFill/>
            </a:ln>
            <a:effectLst>
              <a:outerShdw blurRad="98425" dist="76200" dir="4380000" algn="tl" rotWithShape="0">
                <a:srgbClr val="000000">
                  <a:alpha val="68000"/>
                </a:srgbClr>
              </a:outerShdw>
            </a:effectLst>
          </p:spPr>
          <p:style>
            <a:lnRef idx="1">
              <a:schemeClr val="accent1"/>
            </a:lnRef>
            <a:fillRef idx="3">
              <a:schemeClr val="accent1"/>
            </a:fillRef>
            <a:effectRef idx="2">
              <a:schemeClr val="accent1"/>
            </a:effectRef>
            <a:fontRef idx="minor">
              <a:schemeClr val="lt1"/>
            </a:fontRef>
          </p:style>
        </p:sp>
        <p:sp>
          <p:nvSpPr>
            <p:cNvPr id="12" name="Freeform 11"/>
            <p:cNvSpPr/>
            <p:nvPr/>
          </p:nvSpPr>
          <p:spPr>
            <a:xfrm>
              <a:off x="-25397" y="0"/>
              <a:ext cx="11773291" cy="6419514"/>
            </a:xfrm>
            <a:custGeom>
              <a:avLst/>
              <a:gdLst/>
              <a:ahLst/>
              <a:cxnLst/>
              <a:rect l="l" t="t" r="r" b="b"/>
              <a:pathLst>
                <a:path w="11773291" h="6419514">
                  <a:moveTo>
                    <a:pt x="11750059" y="0"/>
                  </a:moveTo>
                  <a:lnTo>
                    <a:pt x="11773291" y="6419514"/>
                  </a:lnTo>
                  <a:lnTo>
                    <a:pt x="0" y="6411047"/>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13" name="Rectangle 12"/>
            <p:cNvSpPr/>
            <p:nvPr/>
          </p:nvSpPr>
          <p:spPr>
            <a:xfrm>
              <a:off x="1" y="5600215"/>
              <a:ext cx="11706512" cy="780581"/>
            </a:xfrm>
            <a:prstGeom prst="rect">
              <a:avLst/>
            </a:pr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85801" y="685800"/>
            <a:ext cx="10396882" cy="1151965"/>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85800" y="2063396"/>
            <a:ext cx="10396883" cy="3311189"/>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298083" y="5757334"/>
            <a:ext cx="3784600" cy="498470"/>
          </a:xfrm>
          <a:prstGeom prst="rect">
            <a:avLst/>
          </a:prstGeom>
        </p:spPr>
        <p:txBody>
          <a:bodyPr vert="horz" lIns="91440" tIns="45720" rIns="91440" bIns="45720" rtlCol="0" anchor="ctr"/>
          <a:lstStyle>
            <a:lvl1pPr algn="r">
              <a:defRPr sz="3200" cap="all" baseline="0">
                <a:solidFill>
                  <a:schemeClr val="accent1">
                    <a:lumMod val="50000"/>
                  </a:schemeClr>
                </a:solidFill>
              </a:defRPr>
            </a:lvl1pPr>
          </a:lstStyle>
          <a:p>
            <a:fld id="{5DBDDF98-C922-483F-97E9-3E76B0201B42}" type="datetimeFigureOut">
              <a:rPr lang="en-US" smtClean="0"/>
              <a:pPr/>
              <a:t>11/29/2023</a:t>
            </a:fld>
            <a:endParaRPr lang="en-US"/>
          </a:p>
        </p:txBody>
      </p:sp>
      <p:sp>
        <p:nvSpPr>
          <p:cNvPr id="5" name="Footer Placeholder 4"/>
          <p:cNvSpPr>
            <a:spLocks noGrp="1"/>
          </p:cNvSpPr>
          <p:nvPr>
            <p:ph type="ftr" sz="quarter" idx="3"/>
          </p:nvPr>
        </p:nvSpPr>
        <p:spPr>
          <a:xfrm>
            <a:off x="685801" y="5757334"/>
            <a:ext cx="5499719" cy="498470"/>
          </a:xfrm>
          <a:prstGeom prst="rect">
            <a:avLst/>
          </a:prstGeom>
        </p:spPr>
        <p:txBody>
          <a:bodyPr vert="horz" lIns="91440" tIns="45720" rIns="91440" bIns="45720" rtlCol="0" anchor="ctr"/>
          <a:lstStyle>
            <a:lvl1pPr algn="l">
              <a:defRPr sz="3200" cap="all" baseline="0">
                <a:solidFill>
                  <a:schemeClr val="accent1">
                    <a:lumMod val="50000"/>
                  </a:schemeClr>
                </a:solidFill>
              </a:defRPr>
            </a:lvl1pPr>
          </a:lstStyle>
          <a:p>
            <a:endParaRPr lang="en-US"/>
          </a:p>
        </p:txBody>
      </p:sp>
      <p:sp>
        <p:nvSpPr>
          <p:cNvPr id="6" name="Slide Number Placeholder 5"/>
          <p:cNvSpPr>
            <a:spLocks noGrp="1"/>
          </p:cNvSpPr>
          <p:nvPr>
            <p:ph type="sldNum" sz="quarter" idx="4"/>
          </p:nvPr>
        </p:nvSpPr>
        <p:spPr>
          <a:xfrm>
            <a:off x="6287121" y="5757334"/>
            <a:ext cx="907186" cy="498470"/>
          </a:xfrm>
          <a:prstGeom prst="rect">
            <a:avLst/>
          </a:prstGeom>
        </p:spPr>
        <p:txBody>
          <a:bodyPr vert="horz" lIns="91440" tIns="45720" rIns="91440" bIns="45720" rtlCol="0" anchor="ctr"/>
          <a:lstStyle>
            <a:lvl1pPr algn="ctr">
              <a:defRPr sz="3200" cap="all" baseline="0">
                <a:solidFill>
                  <a:schemeClr val="accent1">
                    <a:lumMod val="50000"/>
                  </a:schemeClr>
                </a:solidFill>
              </a:defRPr>
            </a:lvl1pPr>
          </a:lstStyle>
          <a:p>
            <a:fld id="{1B8B3671-A306-4A69-8480-FA9BE839245D}" type="slidenum">
              <a:rPr lang="en-US" smtClean="0"/>
              <a:pPr/>
              <a:t>‹#›</a:t>
            </a:fld>
            <a:endParaRPr lang="en-US"/>
          </a:p>
        </p:txBody>
      </p:sp>
    </p:spTree>
    <p:extLst>
      <p:ext uri="{BB962C8B-B14F-4D97-AF65-F5344CB8AC3E}">
        <p14:creationId xmlns:p14="http://schemas.microsoft.com/office/powerpoint/2010/main" val="228934901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 id="2147483690" r:id="rId18"/>
  </p:sldLayoutIdLst>
  <p:txStyles>
    <p:titleStyle>
      <a:lvl1pPr algn="l" defTabSz="914400" rtl="0" eaLnBrk="1" latinLnBrk="0" hangingPunct="1">
        <a:lnSpc>
          <a:spcPct val="90000"/>
        </a:lnSpc>
        <a:spcBef>
          <a:spcPct val="0"/>
        </a:spcBef>
        <a:buNone/>
        <a:defRPr sz="5400" kern="1200" cap="all" baseline="0">
          <a:solidFill>
            <a:schemeClr val="accent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60000"/>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microsoft.com/office/2017/06/relationships/model3d" Target="../media/model3d1.glb"/><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microsoft.com/office/2017/06/relationships/model3d" Target="../media/model3d1.glb"/><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microsoft.com/office/2017/06/relationships/model3d" Target="../media/model3d1.glb"/><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microsoft.com/office/2017/06/relationships/model3d" Target="../media/model3d1.glb"/><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hyperlink" Target="https://pixabay.com/en/lamp-light-desktop-bulb-reading-28937/" TargetMode="External"/><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microsoft.com/office/2017/06/relationships/model3d" Target="../media/model3d1.glb"/><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microsoft.com/office/2017/06/relationships/model3d" Target="../media/model3d2.glb"/><Relationship Id="rId7" Type="http://schemas.openxmlformats.org/officeDocument/2006/relationships/image" Target="../media/image10.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9.png"/><Relationship Id="rId5" Type="http://schemas.microsoft.com/office/2017/06/relationships/model3d" Target="../media/model3d3.glb"/><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microsoft.com/office/2017/06/relationships/model3d" Target="../media/model3d1.glb"/><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microsoft.com/office/2017/06/relationships/model3d" Target="../media/model3d1.glb"/><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model of a human heart&#10;&#10;Description automatically generated">
            <a:extLst>
              <a:ext uri="{FF2B5EF4-FFF2-40B4-BE49-F238E27FC236}">
                <a16:creationId xmlns:a16="http://schemas.microsoft.com/office/drawing/2014/main" id="{C709AE55-78C3-CCA0-6877-7DABE4539551}"/>
              </a:ext>
            </a:extLst>
          </p:cNvPr>
          <p:cNvPicPr>
            <a:picLocks noChangeAspect="1"/>
          </p:cNvPicPr>
          <p:nvPr/>
        </p:nvPicPr>
        <p:blipFill rotWithShape="1">
          <a:blip r:embed="rId2">
            <a:extLst>
              <a:ext uri="{28A0092B-C50C-407E-A947-70E740481C1C}">
                <a14:useLocalDpi xmlns:a14="http://schemas.microsoft.com/office/drawing/2010/main" val="0"/>
              </a:ext>
            </a:extLst>
          </a:blip>
          <a:srcRect t="101" b="101"/>
          <a:stretch/>
        </p:blipFill>
        <p:spPr>
          <a:xfrm>
            <a:off x="0" y="0"/>
            <a:ext cx="12191999" cy="6857999"/>
          </a:xfrm>
          <a:prstGeom prst="rect">
            <a:avLst/>
          </a:prstGeom>
        </p:spPr>
      </p:pic>
      <p:sp>
        <p:nvSpPr>
          <p:cNvPr id="6" name="Freeform: Shape 5">
            <a:extLst>
              <a:ext uri="{FF2B5EF4-FFF2-40B4-BE49-F238E27FC236}">
                <a16:creationId xmlns:a16="http://schemas.microsoft.com/office/drawing/2014/main" id="{1118E0DD-F359-B8FE-05E7-29FA9FAE606B}"/>
              </a:ext>
            </a:extLst>
          </p:cNvPr>
          <p:cNvSpPr/>
          <p:nvPr/>
        </p:nvSpPr>
        <p:spPr>
          <a:xfrm>
            <a:off x="0" y="0"/>
            <a:ext cx="12192000" cy="6857999"/>
          </a:xfrm>
          <a:custGeom>
            <a:avLst/>
            <a:gdLst>
              <a:gd name="connsiteX0" fmla="*/ 0 w 12192000"/>
              <a:gd name="connsiteY0" fmla="*/ 0 h 6857999"/>
              <a:gd name="connsiteX1" fmla="*/ 12192000 w 12192000"/>
              <a:gd name="connsiteY1" fmla="*/ 0 h 6857999"/>
              <a:gd name="connsiteX2" fmla="*/ 12192000 w 12192000"/>
              <a:gd name="connsiteY2" fmla="*/ 6857999 h 6857999"/>
              <a:gd name="connsiteX3" fmla="*/ 8989812 w 12192000"/>
              <a:gd name="connsiteY3" fmla="*/ 6857999 h 6857999"/>
              <a:gd name="connsiteX4" fmla="*/ 9061848 w 12192000"/>
              <a:gd name="connsiteY4" fmla="*/ 6725709 h 6857999"/>
              <a:gd name="connsiteX5" fmla="*/ 9111911 w 12192000"/>
              <a:gd name="connsiteY5" fmla="*/ 6562782 h 6857999"/>
              <a:gd name="connsiteX6" fmla="*/ 10075045 w 12192000"/>
              <a:gd name="connsiteY6" fmla="*/ 1753404 h 6857999"/>
              <a:gd name="connsiteX7" fmla="*/ 9415191 w 12192000"/>
              <a:gd name="connsiteY7" fmla="*/ 763083 h 6857999"/>
              <a:gd name="connsiteX8" fmla="*/ 6114940 w 12192000"/>
              <a:gd name="connsiteY8" fmla="*/ 102169 h 6857999"/>
              <a:gd name="connsiteX9" fmla="*/ 5124619 w 12192000"/>
              <a:gd name="connsiteY9" fmla="*/ 762023 h 6857999"/>
              <a:gd name="connsiteX10" fmla="*/ 4161485 w 12192000"/>
              <a:gd name="connsiteY10" fmla="*/ 5571401 h 6857999"/>
              <a:gd name="connsiteX11" fmla="*/ 4821340 w 12192000"/>
              <a:gd name="connsiteY11" fmla="*/ 6561722 h 6857999"/>
              <a:gd name="connsiteX12" fmla="*/ 6300788 w 12192000"/>
              <a:gd name="connsiteY12" fmla="*/ 6857999 h 6857999"/>
              <a:gd name="connsiteX13" fmla="*/ 0 w 12192000"/>
              <a:gd name="connsiteY13"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192000" h="6857999">
                <a:moveTo>
                  <a:pt x="0" y="0"/>
                </a:moveTo>
                <a:lnTo>
                  <a:pt x="12192000" y="0"/>
                </a:lnTo>
                <a:lnTo>
                  <a:pt x="12192000" y="6857999"/>
                </a:lnTo>
                <a:lnTo>
                  <a:pt x="8989812" y="6857999"/>
                </a:lnTo>
                <a:lnTo>
                  <a:pt x="9061848" y="6725709"/>
                </a:lnTo>
                <a:cubicBezTo>
                  <a:pt x="9083595" y="6674199"/>
                  <a:pt x="9100504" y="6619742"/>
                  <a:pt x="9111911" y="6562782"/>
                </a:cubicBezTo>
                <a:lnTo>
                  <a:pt x="10075045" y="1753404"/>
                </a:lnTo>
                <a:cubicBezTo>
                  <a:pt x="10166301" y="1297721"/>
                  <a:pt x="9870874" y="854339"/>
                  <a:pt x="9415191" y="763083"/>
                </a:cubicBezTo>
                <a:lnTo>
                  <a:pt x="6114940" y="102169"/>
                </a:lnTo>
                <a:cubicBezTo>
                  <a:pt x="5659257" y="10913"/>
                  <a:pt x="5215875" y="306340"/>
                  <a:pt x="5124619" y="762023"/>
                </a:cubicBezTo>
                <a:lnTo>
                  <a:pt x="4161485" y="5571401"/>
                </a:lnTo>
                <a:cubicBezTo>
                  <a:pt x="4070229" y="6027084"/>
                  <a:pt x="4365656" y="6470466"/>
                  <a:pt x="4821340" y="6561722"/>
                </a:cubicBezTo>
                <a:lnTo>
                  <a:pt x="6300788" y="6857999"/>
                </a:lnTo>
                <a:lnTo>
                  <a:pt x="0" y="6857999"/>
                </a:lnTo>
                <a:close/>
              </a:path>
            </a:pathLst>
          </a:custGeom>
          <a:solidFill>
            <a:schemeClr val="accent1">
              <a:alpha val="73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 name="TextBox 6">
            <a:extLst>
              <a:ext uri="{FF2B5EF4-FFF2-40B4-BE49-F238E27FC236}">
                <a16:creationId xmlns:a16="http://schemas.microsoft.com/office/drawing/2014/main" id="{F23D4CA7-081E-03F5-1903-3A8B6C1C3177}"/>
              </a:ext>
            </a:extLst>
          </p:cNvPr>
          <p:cNvSpPr txBox="1"/>
          <p:nvPr/>
        </p:nvSpPr>
        <p:spPr>
          <a:xfrm>
            <a:off x="85720" y="564356"/>
            <a:ext cx="5536407" cy="4031873"/>
          </a:xfrm>
          <a:prstGeom prst="rect">
            <a:avLst/>
          </a:prstGeom>
          <a:noFill/>
        </p:spPr>
        <p:txBody>
          <a:bodyPr wrap="square" rtlCol="0">
            <a:spAutoFit/>
          </a:bodyPr>
          <a:lstStyle/>
          <a:p>
            <a:r>
              <a:rPr lang="en-US" sz="3200">
                <a:solidFill>
                  <a:schemeClr val="bg1"/>
                </a:solidFill>
              </a:rPr>
              <a:t>TOPIC:</a:t>
            </a:r>
            <a:br>
              <a:rPr lang="en-US" sz="3200">
                <a:solidFill>
                  <a:schemeClr val="bg1"/>
                </a:solidFill>
              </a:rPr>
            </a:br>
            <a:br>
              <a:rPr lang="en-US" sz="3200">
                <a:solidFill>
                  <a:schemeClr val="bg1"/>
                </a:solidFill>
              </a:rPr>
            </a:br>
            <a:r>
              <a:rPr lang="en-US" sz="3200">
                <a:solidFill>
                  <a:schemeClr val="bg1"/>
                </a:solidFill>
              </a:rPr>
              <a:t>Advanced Predictive </a:t>
            </a:r>
          </a:p>
          <a:p>
            <a:r>
              <a:rPr lang="en-US" sz="3200">
                <a:solidFill>
                  <a:schemeClr val="bg1"/>
                </a:solidFill>
              </a:rPr>
              <a:t>Modelling in Healthcare </a:t>
            </a:r>
          </a:p>
          <a:p>
            <a:r>
              <a:rPr lang="en-US" sz="3200">
                <a:solidFill>
                  <a:schemeClr val="bg1"/>
                </a:solidFill>
              </a:rPr>
              <a:t>Data Analytics for Early </a:t>
            </a:r>
          </a:p>
          <a:p>
            <a:r>
              <a:rPr lang="en-US" sz="3200">
                <a:solidFill>
                  <a:schemeClr val="bg1"/>
                </a:solidFill>
              </a:rPr>
              <a:t>Disease Detection and </a:t>
            </a:r>
          </a:p>
          <a:p>
            <a:r>
              <a:rPr lang="en-US" sz="3200">
                <a:solidFill>
                  <a:schemeClr val="bg1"/>
                </a:solidFill>
              </a:rPr>
              <a:t>Proactive Medical </a:t>
            </a:r>
          </a:p>
          <a:p>
            <a:r>
              <a:rPr lang="en-US" sz="3200">
                <a:solidFill>
                  <a:schemeClr val="bg1"/>
                </a:solidFill>
              </a:rPr>
              <a:t>Intervention</a:t>
            </a:r>
          </a:p>
        </p:txBody>
      </p:sp>
      <p:sp>
        <p:nvSpPr>
          <p:cNvPr id="8" name="TextBox 7">
            <a:extLst>
              <a:ext uri="{FF2B5EF4-FFF2-40B4-BE49-F238E27FC236}">
                <a16:creationId xmlns:a16="http://schemas.microsoft.com/office/drawing/2014/main" id="{074D88E9-CA89-5A51-96C1-6FD74E1EB05A}"/>
              </a:ext>
            </a:extLst>
          </p:cNvPr>
          <p:cNvSpPr txBox="1"/>
          <p:nvPr/>
        </p:nvSpPr>
        <p:spPr>
          <a:xfrm>
            <a:off x="9858374" y="4672013"/>
            <a:ext cx="2143126" cy="1200329"/>
          </a:xfrm>
          <a:prstGeom prst="rect">
            <a:avLst/>
          </a:prstGeom>
          <a:noFill/>
        </p:spPr>
        <p:txBody>
          <a:bodyPr wrap="square" rtlCol="0">
            <a:spAutoFit/>
          </a:bodyPr>
          <a:lstStyle/>
          <a:p>
            <a:r>
              <a:rPr lang="en-US">
                <a:solidFill>
                  <a:schemeClr val="bg1"/>
                </a:solidFill>
              </a:rPr>
              <a:t>EAS508</a:t>
            </a:r>
          </a:p>
          <a:p>
            <a:br>
              <a:rPr lang="en-US">
                <a:solidFill>
                  <a:schemeClr val="bg1"/>
                </a:solidFill>
              </a:rPr>
            </a:br>
            <a:r>
              <a:rPr lang="en-US">
                <a:solidFill>
                  <a:schemeClr val="bg1"/>
                </a:solidFill>
              </a:rPr>
              <a:t>Statistics and</a:t>
            </a:r>
            <a:br>
              <a:rPr lang="en-US">
                <a:solidFill>
                  <a:schemeClr val="bg1"/>
                </a:solidFill>
              </a:rPr>
            </a:br>
            <a:r>
              <a:rPr lang="en-US">
                <a:solidFill>
                  <a:schemeClr val="bg1"/>
                </a:solidFill>
              </a:rPr>
              <a:t>Data Mining - I</a:t>
            </a:r>
          </a:p>
        </p:txBody>
      </p:sp>
    </p:spTree>
    <p:extLst>
      <p:ext uri="{BB962C8B-B14F-4D97-AF65-F5344CB8AC3E}">
        <p14:creationId xmlns:p14="http://schemas.microsoft.com/office/powerpoint/2010/main" val="2303727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9555C12-AEDC-8509-59A4-5D70F5CE346E}"/>
              </a:ext>
            </a:extLst>
          </p:cNvPr>
          <p:cNvSpPr txBox="1"/>
          <p:nvPr/>
        </p:nvSpPr>
        <p:spPr>
          <a:xfrm>
            <a:off x="2675106" y="97276"/>
            <a:ext cx="596629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latin typeface="Calibri"/>
                <a:cs typeface="Calibri"/>
              </a:rPr>
              <a:t>Data Mining Logic</a:t>
            </a:r>
          </a:p>
        </p:txBody>
      </p:sp>
      <p:pic>
        <p:nvPicPr>
          <p:cNvPr id="6" name="Picture 5" descr="A diagram of data cleaning&#10;&#10;Description automatically generated">
            <a:extLst>
              <a:ext uri="{FF2B5EF4-FFF2-40B4-BE49-F238E27FC236}">
                <a16:creationId xmlns:a16="http://schemas.microsoft.com/office/drawing/2014/main" id="{F3C1BDED-A89A-55EF-1CC5-F9946EB01928}"/>
              </a:ext>
            </a:extLst>
          </p:cNvPr>
          <p:cNvPicPr>
            <a:picLocks noChangeAspect="1"/>
          </p:cNvPicPr>
          <p:nvPr/>
        </p:nvPicPr>
        <p:blipFill>
          <a:blip r:embed="rId2"/>
          <a:stretch>
            <a:fillRect/>
          </a:stretch>
        </p:blipFill>
        <p:spPr>
          <a:xfrm>
            <a:off x="799383" y="463837"/>
            <a:ext cx="9975009" cy="5082061"/>
          </a:xfrm>
          <a:prstGeom prst="rect">
            <a:avLst/>
          </a:prstGeom>
        </p:spPr>
      </p:pic>
    </p:spTree>
    <p:extLst>
      <p:ext uri="{BB962C8B-B14F-4D97-AF65-F5344CB8AC3E}">
        <p14:creationId xmlns:p14="http://schemas.microsoft.com/office/powerpoint/2010/main" val="23267728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E57B4E5D-5FEC-0514-F42D-F5C19C889C38}"/>
              </a:ext>
            </a:extLst>
          </p:cNvPr>
          <p:cNvGrpSpPr/>
          <p:nvPr/>
        </p:nvGrpSpPr>
        <p:grpSpPr>
          <a:xfrm>
            <a:off x="714364" y="135736"/>
            <a:ext cx="8822542" cy="635789"/>
            <a:chOff x="714364" y="135736"/>
            <a:chExt cx="8822542" cy="635789"/>
          </a:xfrm>
        </p:grpSpPr>
        <p:sp>
          <p:nvSpPr>
            <p:cNvPr id="6" name="Arrow: Right 5">
              <a:extLst>
                <a:ext uri="{FF2B5EF4-FFF2-40B4-BE49-F238E27FC236}">
                  <a16:creationId xmlns:a16="http://schemas.microsoft.com/office/drawing/2014/main" id="{0F98D117-754F-B4E2-0C52-7FE1051B1F1A}"/>
                </a:ext>
              </a:extLst>
            </p:cNvPr>
            <p:cNvSpPr/>
            <p:nvPr/>
          </p:nvSpPr>
          <p:spPr>
            <a:xfrm>
              <a:off x="714364" y="135736"/>
              <a:ext cx="1293018" cy="635789"/>
            </a:xfrm>
            <a:prstGeom prst="rightArrow">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Diagonal Corners Rounded 7">
              <a:extLst>
                <a:ext uri="{FF2B5EF4-FFF2-40B4-BE49-F238E27FC236}">
                  <a16:creationId xmlns:a16="http://schemas.microsoft.com/office/drawing/2014/main" id="{C3F318BB-D022-5B1B-6761-089984890498}"/>
                </a:ext>
              </a:extLst>
            </p:cNvPr>
            <p:cNvSpPr/>
            <p:nvPr/>
          </p:nvSpPr>
          <p:spPr>
            <a:xfrm>
              <a:off x="2593181" y="221456"/>
              <a:ext cx="6943725" cy="482643"/>
            </a:xfrm>
            <a:prstGeom prst="round2Diag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400"/>
                <a:t>Objective</a:t>
              </a:r>
              <a:endParaRPr lang="en-US" sz="1100"/>
            </a:p>
          </p:txBody>
        </p:sp>
      </p:grpSp>
      <mc:AlternateContent xmlns:mc="http://schemas.openxmlformats.org/markup-compatibility/2006">
        <mc:Choice xmlns:am3d="http://schemas.microsoft.com/office/drawing/2017/model3d" Requires="am3d">
          <p:graphicFrame>
            <p:nvGraphicFramePr>
              <p:cNvPr id="9" name="3D Model 8" descr="Beating heart">
                <a:extLst>
                  <a:ext uri="{FF2B5EF4-FFF2-40B4-BE49-F238E27FC236}">
                    <a16:creationId xmlns:a16="http://schemas.microsoft.com/office/drawing/2014/main" id="{7440F767-9DD6-76CB-B5DF-9A4E7F7FD7D9}"/>
                  </a:ext>
                </a:extLst>
              </p:cNvPr>
              <p:cNvGraphicFramePr/>
              <p:nvPr>
                <p:extLst>
                  <p:ext uri="{D42A27DB-BD31-4B8C-83A1-F6EECF244321}">
                    <p14:modId xmlns:p14="http://schemas.microsoft.com/office/powerpoint/2010/main" val="3577794841"/>
                  </p:ext>
                </p:extLst>
              </p:nvPr>
            </p:nvGraphicFramePr>
            <p:xfrm>
              <a:off x="9550656" y="3253303"/>
              <a:ext cx="779208" cy="625771"/>
            </p:xfrm>
            <a:graphic>
              <a:graphicData uri="http://schemas.microsoft.com/office/drawing/2017/model3d">
                <am3d:model3d r:embed="rId2">
                  <am3d:spPr>
                    <a:xfrm>
                      <a:off x="0" y="0"/>
                      <a:ext cx="779208" cy="625771"/>
                    </a:xfrm>
                    <a:prstGeom prst="rect">
                      <a:avLst/>
                    </a:prstGeom>
                  </am3d:spPr>
                  <am3d:camera>
                    <am3d:pos x="0" y="0" z="64201578"/>
                    <am3d:up dx="0" dy="36000000" dz="0"/>
                    <am3d:lookAt x="0" y="0" z="0"/>
                    <am3d:perspective fov="2700000"/>
                  </am3d:camera>
                  <am3d:trans>
                    <am3d:meterPerModelUnit n="5624546" d="1000000"/>
                    <am3d:preTrans dx="225996" dy="-17636886" dz="3137461"/>
                    <am3d:scale>
                      <am3d:sx n="1000000" d="1000000"/>
                      <am3d:sy n="1000000" d="1000000"/>
                      <am3d:sz n="1000000" d="1000000"/>
                    </am3d:scale>
                    <am3d:rot/>
                    <am3d:postTrans dx="0" dy="0" dz="0"/>
                  </am3d:trans>
                  <am3d:raster rName="Office3DRenderer" rVer="16.0.8326">
                    <am3d:blip r:embed="rId3"/>
                  </am3d:raster>
                  <am3d:extLst>
                    <a:ext uri="{9A65AA19-BECB-4387-8358-8AD5134E1D82}">
                      <a3danim:embedAnim xmlns:a3danim="http://schemas.microsoft.com/office/drawing/2018/animation/model3d" animId="0">
                        <a3danim:animPr length="1000" count="indefinite"/>
                      </a3danim:embedAnim>
                    </a:ext>
                    <a:ext uri="{E9DE012E-A134-456F-84FE-255F9AAD75C6}">
                      <a3danim:posterFrame xmlns:a3danim="http://schemas.microsoft.com/office/drawing/2018/animation/model3d" animId="0"/>
                    </a:ext>
                  </am3d:extLst>
                  <am3d:objViewport viewportSz="81310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9" name="3D Model 8" descr="Beating heart">
                <a:extLst>
                  <a:ext uri="{FF2B5EF4-FFF2-40B4-BE49-F238E27FC236}">
                    <a16:creationId xmlns:a16="http://schemas.microsoft.com/office/drawing/2014/main" id="{7440F767-9DD6-76CB-B5DF-9A4E7F7FD7D9}"/>
                  </a:ext>
                </a:extLst>
              </p:cNvPr>
              <p:cNvPicPr>
                <a:picLocks noGrp="1" noRot="1" noChangeAspect="1" noMove="1" noResize="1" noEditPoints="1" noAdjustHandles="1" noChangeArrowheads="1" noChangeShapeType="1" noCrop="1"/>
              </p:cNvPicPr>
              <p:nvPr/>
            </p:nvPicPr>
            <p:blipFill>
              <a:blip r:embed="rId3"/>
              <a:stretch>
                <a:fillRect/>
              </a:stretch>
            </p:blipFill>
            <p:spPr>
              <a:xfrm>
                <a:off x="9550656" y="3253303"/>
                <a:ext cx="779208" cy="625771"/>
              </a:xfrm>
              <a:prstGeom prst="rect">
                <a:avLst/>
              </a:prstGeom>
            </p:spPr>
          </p:pic>
        </mc:Fallback>
      </mc:AlternateContent>
      <p:grpSp>
        <p:nvGrpSpPr>
          <p:cNvPr id="2" name="Group 1">
            <a:extLst>
              <a:ext uri="{FF2B5EF4-FFF2-40B4-BE49-F238E27FC236}">
                <a16:creationId xmlns:a16="http://schemas.microsoft.com/office/drawing/2014/main" id="{B6A40988-8C5A-C9FA-F054-71D4ACFDB8F6}"/>
              </a:ext>
            </a:extLst>
          </p:cNvPr>
          <p:cNvGrpSpPr/>
          <p:nvPr/>
        </p:nvGrpSpPr>
        <p:grpSpPr>
          <a:xfrm>
            <a:off x="716740" y="923937"/>
            <a:ext cx="8822542" cy="635789"/>
            <a:chOff x="714364" y="135736"/>
            <a:chExt cx="8822542" cy="635789"/>
          </a:xfrm>
        </p:grpSpPr>
        <p:sp>
          <p:nvSpPr>
            <p:cNvPr id="3" name="Arrow: Right 2">
              <a:extLst>
                <a:ext uri="{FF2B5EF4-FFF2-40B4-BE49-F238E27FC236}">
                  <a16:creationId xmlns:a16="http://schemas.microsoft.com/office/drawing/2014/main" id="{4984E04A-EF93-6622-6DE6-E00C0F7BD008}"/>
                </a:ext>
              </a:extLst>
            </p:cNvPr>
            <p:cNvSpPr/>
            <p:nvPr/>
          </p:nvSpPr>
          <p:spPr>
            <a:xfrm>
              <a:off x="714364" y="135736"/>
              <a:ext cx="1293018" cy="635789"/>
            </a:xfrm>
            <a:prstGeom prst="rightArrow">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Diagonal Corners Rounded 3">
              <a:extLst>
                <a:ext uri="{FF2B5EF4-FFF2-40B4-BE49-F238E27FC236}">
                  <a16:creationId xmlns:a16="http://schemas.microsoft.com/office/drawing/2014/main" id="{D86AECFC-FA7C-2FCC-E273-9E15FA6A3704}"/>
                </a:ext>
              </a:extLst>
            </p:cNvPr>
            <p:cNvSpPr/>
            <p:nvPr/>
          </p:nvSpPr>
          <p:spPr>
            <a:xfrm>
              <a:off x="2593181" y="221456"/>
              <a:ext cx="6943725" cy="482643"/>
            </a:xfrm>
            <a:prstGeom prst="round2Diag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400"/>
                <a:t>Dataset overview</a:t>
              </a:r>
              <a:endParaRPr lang="en-US" sz="1100"/>
            </a:p>
          </p:txBody>
        </p:sp>
      </p:grpSp>
      <p:grpSp>
        <p:nvGrpSpPr>
          <p:cNvPr id="5" name="Group 4">
            <a:extLst>
              <a:ext uri="{FF2B5EF4-FFF2-40B4-BE49-F238E27FC236}">
                <a16:creationId xmlns:a16="http://schemas.microsoft.com/office/drawing/2014/main" id="{B8DABE8D-F0CB-6833-E767-247BCEEBF140}"/>
              </a:ext>
            </a:extLst>
          </p:cNvPr>
          <p:cNvGrpSpPr/>
          <p:nvPr/>
        </p:nvGrpSpPr>
        <p:grpSpPr>
          <a:xfrm>
            <a:off x="711972" y="1690707"/>
            <a:ext cx="8822542" cy="635789"/>
            <a:chOff x="714364" y="135736"/>
            <a:chExt cx="8822542" cy="635789"/>
          </a:xfrm>
        </p:grpSpPr>
        <p:sp>
          <p:nvSpPr>
            <p:cNvPr id="10" name="Arrow: Right 9">
              <a:extLst>
                <a:ext uri="{FF2B5EF4-FFF2-40B4-BE49-F238E27FC236}">
                  <a16:creationId xmlns:a16="http://schemas.microsoft.com/office/drawing/2014/main" id="{E3A616AD-B938-3ABD-6892-834B908948BD}"/>
                </a:ext>
              </a:extLst>
            </p:cNvPr>
            <p:cNvSpPr/>
            <p:nvPr/>
          </p:nvSpPr>
          <p:spPr>
            <a:xfrm>
              <a:off x="714364" y="135736"/>
              <a:ext cx="1293018" cy="635789"/>
            </a:xfrm>
            <a:prstGeom prst="rightArrow">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Diagonal Corners Rounded 10">
              <a:extLst>
                <a:ext uri="{FF2B5EF4-FFF2-40B4-BE49-F238E27FC236}">
                  <a16:creationId xmlns:a16="http://schemas.microsoft.com/office/drawing/2014/main" id="{259BAC3B-78BB-34F2-6950-D3CD894F5D6B}"/>
                </a:ext>
              </a:extLst>
            </p:cNvPr>
            <p:cNvSpPr/>
            <p:nvPr/>
          </p:nvSpPr>
          <p:spPr>
            <a:xfrm>
              <a:off x="2593181" y="221456"/>
              <a:ext cx="6943725" cy="482643"/>
            </a:xfrm>
            <a:prstGeom prst="round2Diag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400"/>
                <a:t>Data issues</a:t>
              </a:r>
              <a:endParaRPr lang="en-US" sz="1100"/>
            </a:p>
          </p:txBody>
        </p:sp>
      </p:grpSp>
      <p:grpSp>
        <p:nvGrpSpPr>
          <p:cNvPr id="12" name="Group 11">
            <a:extLst>
              <a:ext uri="{FF2B5EF4-FFF2-40B4-BE49-F238E27FC236}">
                <a16:creationId xmlns:a16="http://schemas.microsoft.com/office/drawing/2014/main" id="{04EC1EC5-7A73-D956-8A2F-801F0BBF5B91}"/>
              </a:ext>
            </a:extLst>
          </p:cNvPr>
          <p:cNvGrpSpPr/>
          <p:nvPr/>
        </p:nvGrpSpPr>
        <p:grpSpPr>
          <a:xfrm>
            <a:off x="714350" y="2464621"/>
            <a:ext cx="8822542" cy="635789"/>
            <a:chOff x="714364" y="135736"/>
            <a:chExt cx="8822542" cy="635789"/>
          </a:xfrm>
        </p:grpSpPr>
        <p:sp>
          <p:nvSpPr>
            <p:cNvPr id="13" name="Arrow: Right 12">
              <a:extLst>
                <a:ext uri="{FF2B5EF4-FFF2-40B4-BE49-F238E27FC236}">
                  <a16:creationId xmlns:a16="http://schemas.microsoft.com/office/drawing/2014/main" id="{A5EA620E-1DA3-635A-0FCB-403EB4281CE8}"/>
                </a:ext>
              </a:extLst>
            </p:cNvPr>
            <p:cNvSpPr/>
            <p:nvPr/>
          </p:nvSpPr>
          <p:spPr>
            <a:xfrm>
              <a:off x="714364" y="135736"/>
              <a:ext cx="1293018" cy="635789"/>
            </a:xfrm>
            <a:prstGeom prst="rightArrow">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Diagonal Corners Rounded 13">
              <a:extLst>
                <a:ext uri="{FF2B5EF4-FFF2-40B4-BE49-F238E27FC236}">
                  <a16:creationId xmlns:a16="http://schemas.microsoft.com/office/drawing/2014/main" id="{5CA8230C-ECB7-461F-EAB8-7DE17DE5E3C5}"/>
                </a:ext>
              </a:extLst>
            </p:cNvPr>
            <p:cNvSpPr/>
            <p:nvPr/>
          </p:nvSpPr>
          <p:spPr>
            <a:xfrm>
              <a:off x="2593181" y="221456"/>
              <a:ext cx="6943725" cy="482643"/>
            </a:xfrm>
            <a:prstGeom prst="round2Diag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400"/>
                <a:t>Data mining</a:t>
              </a:r>
              <a:endParaRPr lang="en-US" sz="1100"/>
            </a:p>
          </p:txBody>
        </p:sp>
      </p:grpSp>
      <p:grpSp>
        <p:nvGrpSpPr>
          <p:cNvPr id="15" name="Group 14">
            <a:extLst>
              <a:ext uri="{FF2B5EF4-FFF2-40B4-BE49-F238E27FC236}">
                <a16:creationId xmlns:a16="http://schemas.microsoft.com/office/drawing/2014/main" id="{9C9E84D3-21C5-115B-FB97-BDDB1A3FB494}"/>
              </a:ext>
            </a:extLst>
          </p:cNvPr>
          <p:cNvGrpSpPr/>
          <p:nvPr/>
        </p:nvGrpSpPr>
        <p:grpSpPr>
          <a:xfrm>
            <a:off x="716726" y="3245677"/>
            <a:ext cx="8822542" cy="635789"/>
            <a:chOff x="714364" y="135736"/>
            <a:chExt cx="8822542" cy="635789"/>
          </a:xfrm>
        </p:grpSpPr>
        <p:sp>
          <p:nvSpPr>
            <p:cNvPr id="16" name="Arrow: Right 15">
              <a:extLst>
                <a:ext uri="{FF2B5EF4-FFF2-40B4-BE49-F238E27FC236}">
                  <a16:creationId xmlns:a16="http://schemas.microsoft.com/office/drawing/2014/main" id="{66385483-8D99-DD6C-82C0-93AB0B88E8A7}"/>
                </a:ext>
              </a:extLst>
            </p:cNvPr>
            <p:cNvSpPr/>
            <p:nvPr/>
          </p:nvSpPr>
          <p:spPr>
            <a:xfrm>
              <a:off x="714364" y="135736"/>
              <a:ext cx="1293018" cy="635789"/>
            </a:xfrm>
            <a:prstGeom prst="rightArrow">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Diagonal Corners Rounded 16">
              <a:extLst>
                <a:ext uri="{FF2B5EF4-FFF2-40B4-BE49-F238E27FC236}">
                  <a16:creationId xmlns:a16="http://schemas.microsoft.com/office/drawing/2014/main" id="{65F53DF3-F183-10E8-2BCB-0DF5FA7D4DFE}"/>
                </a:ext>
              </a:extLst>
            </p:cNvPr>
            <p:cNvSpPr/>
            <p:nvPr/>
          </p:nvSpPr>
          <p:spPr>
            <a:xfrm>
              <a:off x="2593181" y="221456"/>
              <a:ext cx="6943725" cy="482643"/>
            </a:xfrm>
            <a:prstGeom prst="round2Diag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400"/>
                <a:t>EDA</a:t>
              </a:r>
              <a:endParaRPr lang="en-US" sz="1100"/>
            </a:p>
          </p:txBody>
        </p:sp>
      </p:grpSp>
    </p:spTree>
    <p:extLst>
      <p:ext uri="{BB962C8B-B14F-4D97-AF65-F5344CB8AC3E}">
        <p14:creationId xmlns:p14="http://schemas.microsoft.com/office/powerpoint/2010/main" val="3876560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0" presetClass="emph" presetSubtype="1" repeatCount="indefinite" fill="hold" nodeType="withEffect">
                                  <p:stCondLst>
                                    <p:cond delay="0"/>
                                  </p:stCondLst>
                                  <p:childTnLst>
                                    <p:anim calcmode="lin" valueType="num">
                                      <p:cBhvr>
                                        <p:cTn id="6" dur="1000" fill="hold"/>
                                        <p:tgtEl>
                                          <p:spTgt spid="9"/>
                                        </p:tgtEl>
                                        <p:attrNameLst>
                                          <p:attrName>embedded1</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aph with numbers and lines&#10;&#10;Description automatically generated">
            <a:extLst>
              <a:ext uri="{FF2B5EF4-FFF2-40B4-BE49-F238E27FC236}">
                <a16:creationId xmlns:a16="http://schemas.microsoft.com/office/drawing/2014/main" id="{FD0ACAE8-1BB7-54DA-8AD0-9EA4B5828B82}"/>
              </a:ext>
            </a:extLst>
          </p:cNvPr>
          <p:cNvPicPr>
            <a:picLocks noChangeAspect="1"/>
          </p:cNvPicPr>
          <p:nvPr/>
        </p:nvPicPr>
        <p:blipFill>
          <a:blip r:embed="rId2"/>
          <a:stretch>
            <a:fillRect/>
          </a:stretch>
        </p:blipFill>
        <p:spPr>
          <a:xfrm>
            <a:off x="8101102" y="392880"/>
            <a:ext cx="3566663" cy="2232067"/>
          </a:xfrm>
          <a:prstGeom prst="rect">
            <a:avLst/>
          </a:prstGeom>
        </p:spPr>
      </p:pic>
      <p:pic>
        <p:nvPicPr>
          <p:cNvPr id="4" name="Picture 3" descr="A graph of values of target variable&#10;&#10;Description automatically generated">
            <a:extLst>
              <a:ext uri="{FF2B5EF4-FFF2-40B4-BE49-F238E27FC236}">
                <a16:creationId xmlns:a16="http://schemas.microsoft.com/office/drawing/2014/main" id="{0A346BD2-5A51-DD06-D92A-092373B7659C}"/>
              </a:ext>
            </a:extLst>
          </p:cNvPr>
          <p:cNvPicPr>
            <a:picLocks noChangeAspect="1"/>
          </p:cNvPicPr>
          <p:nvPr/>
        </p:nvPicPr>
        <p:blipFill>
          <a:blip r:embed="rId3"/>
          <a:stretch>
            <a:fillRect/>
          </a:stretch>
        </p:blipFill>
        <p:spPr>
          <a:xfrm>
            <a:off x="8103079" y="2631486"/>
            <a:ext cx="3591463" cy="2960879"/>
          </a:xfrm>
          <a:prstGeom prst="rect">
            <a:avLst/>
          </a:prstGeom>
        </p:spPr>
      </p:pic>
      <p:pic>
        <p:nvPicPr>
          <p:cNvPr id="5" name="Picture 4" descr="A screen shot of a chart&#10;&#10;Description automatically generated">
            <a:extLst>
              <a:ext uri="{FF2B5EF4-FFF2-40B4-BE49-F238E27FC236}">
                <a16:creationId xmlns:a16="http://schemas.microsoft.com/office/drawing/2014/main" id="{D55E6763-825B-C66F-2DEE-7333A53AE9C4}"/>
              </a:ext>
            </a:extLst>
          </p:cNvPr>
          <p:cNvPicPr>
            <a:picLocks noChangeAspect="1"/>
          </p:cNvPicPr>
          <p:nvPr/>
        </p:nvPicPr>
        <p:blipFill>
          <a:blip r:embed="rId4"/>
          <a:stretch>
            <a:fillRect/>
          </a:stretch>
        </p:blipFill>
        <p:spPr>
          <a:xfrm>
            <a:off x="152400" y="392880"/>
            <a:ext cx="7156862" cy="5220032"/>
          </a:xfrm>
          <a:prstGeom prst="rect">
            <a:avLst/>
          </a:prstGeom>
        </p:spPr>
      </p:pic>
      <p:sp>
        <p:nvSpPr>
          <p:cNvPr id="6" name="TextBox 5">
            <a:extLst>
              <a:ext uri="{FF2B5EF4-FFF2-40B4-BE49-F238E27FC236}">
                <a16:creationId xmlns:a16="http://schemas.microsoft.com/office/drawing/2014/main" id="{B41B7EB3-33FE-A77D-39ED-7BFBC55A087E}"/>
              </a:ext>
            </a:extLst>
          </p:cNvPr>
          <p:cNvSpPr txBox="1"/>
          <p:nvPr/>
        </p:nvSpPr>
        <p:spPr>
          <a:xfrm>
            <a:off x="2675106" y="8206"/>
            <a:ext cx="596629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latin typeface="Calibri"/>
                <a:cs typeface="Calibri"/>
              </a:rPr>
              <a:t>Exploratory Data Analysis (EDA)</a:t>
            </a:r>
          </a:p>
        </p:txBody>
      </p:sp>
    </p:spTree>
    <p:extLst>
      <p:ext uri="{BB962C8B-B14F-4D97-AF65-F5344CB8AC3E}">
        <p14:creationId xmlns:p14="http://schemas.microsoft.com/office/powerpoint/2010/main" val="36046338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1AADBD8-8522-051F-A411-78FDD5A0CC46}"/>
              </a:ext>
            </a:extLst>
          </p:cNvPr>
          <p:cNvSpPr txBox="1"/>
          <p:nvPr/>
        </p:nvSpPr>
        <p:spPr>
          <a:xfrm>
            <a:off x="165652" y="132521"/>
            <a:ext cx="389282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latin typeface="Calibri"/>
                <a:cs typeface="Calibri"/>
              </a:rPr>
              <a:t>Data Before EDA</a:t>
            </a:r>
          </a:p>
        </p:txBody>
      </p:sp>
      <p:pic>
        <p:nvPicPr>
          <p:cNvPr id="4" name="Picture 3" descr="A screenshot of a computer&#10;&#10;Description automatically generated">
            <a:extLst>
              <a:ext uri="{FF2B5EF4-FFF2-40B4-BE49-F238E27FC236}">
                <a16:creationId xmlns:a16="http://schemas.microsoft.com/office/drawing/2014/main" id="{E43FD7E5-52FA-53C6-3E74-466BEF660E81}"/>
              </a:ext>
            </a:extLst>
          </p:cNvPr>
          <p:cNvPicPr>
            <a:picLocks noChangeAspect="1"/>
          </p:cNvPicPr>
          <p:nvPr/>
        </p:nvPicPr>
        <p:blipFill>
          <a:blip r:embed="rId2"/>
          <a:stretch>
            <a:fillRect/>
          </a:stretch>
        </p:blipFill>
        <p:spPr>
          <a:xfrm>
            <a:off x="-5751" y="436148"/>
            <a:ext cx="11671539" cy="1514346"/>
          </a:xfrm>
          <a:prstGeom prst="rect">
            <a:avLst/>
          </a:prstGeom>
        </p:spPr>
      </p:pic>
      <p:sp>
        <p:nvSpPr>
          <p:cNvPr id="5" name="TextBox 4">
            <a:extLst>
              <a:ext uri="{FF2B5EF4-FFF2-40B4-BE49-F238E27FC236}">
                <a16:creationId xmlns:a16="http://schemas.microsoft.com/office/drawing/2014/main" id="{624E510A-F490-B423-51CA-A92A8D51515D}"/>
              </a:ext>
            </a:extLst>
          </p:cNvPr>
          <p:cNvSpPr txBox="1"/>
          <p:nvPr/>
        </p:nvSpPr>
        <p:spPr>
          <a:xfrm>
            <a:off x="23129" y="3054251"/>
            <a:ext cx="308113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latin typeface="Calibri"/>
                <a:cs typeface="Calibri"/>
              </a:rPr>
              <a:t>Data After EDA</a:t>
            </a:r>
          </a:p>
        </p:txBody>
      </p:sp>
      <p:pic>
        <p:nvPicPr>
          <p:cNvPr id="6" name="Picture 5" descr="A screenshot of a computer&#10;&#10;Description automatically generated">
            <a:extLst>
              <a:ext uri="{FF2B5EF4-FFF2-40B4-BE49-F238E27FC236}">
                <a16:creationId xmlns:a16="http://schemas.microsoft.com/office/drawing/2014/main" id="{9EA49F07-E7E7-2E95-313F-D3489BEEA788}"/>
              </a:ext>
            </a:extLst>
          </p:cNvPr>
          <p:cNvPicPr>
            <a:picLocks noChangeAspect="1"/>
          </p:cNvPicPr>
          <p:nvPr/>
        </p:nvPicPr>
        <p:blipFill>
          <a:blip r:embed="rId3"/>
          <a:stretch>
            <a:fillRect/>
          </a:stretch>
        </p:blipFill>
        <p:spPr>
          <a:xfrm>
            <a:off x="23004" y="3526336"/>
            <a:ext cx="11671538" cy="1429969"/>
          </a:xfrm>
          <a:prstGeom prst="rect">
            <a:avLst/>
          </a:prstGeom>
        </p:spPr>
      </p:pic>
      <p:pic>
        <p:nvPicPr>
          <p:cNvPr id="7" name="Picture 6">
            <a:extLst>
              <a:ext uri="{FF2B5EF4-FFF2-40B4-BE49-F238E27FC236}">
                <a16:creationId xmlns:a16="http://schemas.microsoft.com/office/drawing/2014/main" id="{9A05239F-3141-FA43-FE03-DCBAAC07F188}"/>
              </a:ext>
            </a:extLst>
          </p:cNvPr>
          <p:cNvPicPr>
            <a:picLocks noChangeAspect="1"/>
          </p:cNvPicPr>
          <p:nvPr/>
        </p:nvPicPr>
        <p:blipFill>
          <a:blip r:embed="rId4"/>
          <a:stretch>
            <a:fillRect/>
          </a:stretch>
        </p:blipFill>
        <p:spPr>
          <a:xfrm>
            <a:off x="-5751" y="2039179"/>
            <a:ext cx="11700293" cy="795565"/>
          </a:xfrm>
          <a:prstGeom prst="rect">
            <a:avLst/>
          </a:prstGeom>
        </p:spPr>
      </p:pic>
      <p:pic>
        <p:nvPicPr>
          <p:cNvPr id="8" name="Picture 7">
            <a:extLst>
              <a:ext uri="{FF2B5EF4-FFF2-40B4-BE49-F238E27FC236}">
                <a16:creationId xmlns:a16="http://schemas.microsoft.com/office/drawing/2014/main" id="{3C059BDB-6C62-1E5C-5D06-F3C2CEC18A4C}"/>
              </a:ext>
            </a:extLst>
          </p:cNvPr>
          <p:cNvPicPr>
            <a:picLocks noChangeAspect="1"/>
          </p:cNvPicPr>
          <p:nvPr/>
        </p:nvPicPr>
        <p:blipFill>
          <a:blip r:embed="rId5"/>
          <a:stretch>
            <a:fillRect/>
          </a:stretch>
        </p:blipFill>
        <p:spPr>
          <a:xfrm>
            <a:off x="-34506" y="4962978"/>
            <a:ext cx="11729048" cy="670157"/>
          </a:xfrm>
          <a:prstGeom prst="rect">
            <a:avLst/>
          </a:prstGeom>
        </p:spPr>
      </p:pic>
    </p:spTree>
    <p:extLst>
      <p:ext uri="{BB962C8B-B14F-4D97-AF65-F5344CB8AC3E}">
        <p14:creationId xmlns:p14="http://schemas.microsoft.com/office/powerpoint/2010/main" val="11137938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E57B4E5D-5FEC-0514-F42D-F5C19C889C38}"/>
              </a:ext>
            </a:extLst>
          </p:cNvPr>
          <p:cNvGrpSpPr/>
          <p:nvPr/>
        </p:nvGrpSpPr>
        <p:grpSpPr>
          <a:xfrm>
            <a:off x="714364" y="135736"/>
            <a:ext cx="8822542" cy="635789"/>
            <a:chOff x="714364" y="135736"/>
            <a:chExt cx="8822542" cy="635789"/>
          </a:xfrm>
        </p:grpSpPr>
        <p:sp>
          <p:nvSpPr>
            <p:cNvPr id="6" name="Arrow: Right 5">
              <a:extLst>
                <a:ext uri="{FF2B5EF4-FFF2-40B4-BE49-F238E27FC236}">
                  <a16:creationId xmlns:a16="http://schemas.microsoft.com/office/drawing/2014/main" id="{0F98D117-754F-B4E2-0C52-7FE1051B1F1A}"/>
                </a:ext>
              </a:extLst>
            </p:cNvPr>
            <p:cNvSpPr/>
            <p:nvPr/>
          </p:nvSpPr>
          <p:spPr>
            <a:xfrm>
              <a:off x="714364" y="135736"/>
              <a:ext cx="1293018" cy="635789"/>
            </a:xfrm>
            <a:prstGeom prst="rightArrow">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Diagonal Corners Rounded 7">
              <a:extLst>
                <a:ext uri="{FF2B5EF4-FFF2-40B4-BE49-F238E27FC236}">
                  <a16:creationId xmlns:a16="http://schemas.microsoft.com/office/drawing/2014/main" id="{C3F318BB-D022-5B1B-6761-089984890498}"/>
                </a:ext>
              </a:extLst>
            </p:cNvPr>
            <p:cNvSpPr/>
            <p:nvPr/>
          </p:nvSpPr>
          <p:spPr>
            <a:xfrm>
              <a:off x="2593181" y="221456"/>
              <a:ext cx="6943725" cy="482643"/>
            </a:xfrm>
            <a:prstGeom prst="round2Diag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400"/>
                <a:t>Objective</a:t>
              </a:r>
              <a:endParaRPr lang="en-US" sz="1100"/>
            </a:p>
          </p:txBody>
        </p:sp>
      </p:grpSp>
      <mc:AlternateContent xmlns:mc="http://schemas.openxmlformats.org/markup-compatibility/2006">
        <mc:Choice xmlns:am3d="http://schemas.microsoft.com/office/drawing/2017/model3d" Requires="am3d">
          <p:graphicFrame>
            <p:nvGraphicFramePr>
              <p:cNvPr id="9" name="3D Model 8" descr="Beating heart">
                <a:extLst>
                  <a:ext uri="{FF2B5EF4-FFF2-40B4-BE49-F238E27FC236}">
                    <a16:creationId xmlns:a16="http://schemas.microsoft.com/office/drawing/2014/main" id="{7440F767-9DD6-76CB-B5DF-9A4E7F7FD7D9}"/>
                  </a:ext>
                </a:extLst>
              </p:cNvPr>
              <p:cNvGraphicFramePr/>
              <p:nvPr>
                <p:extLst>
                  <p:ext uri="{D42A27DB-BD31-4B8C-83A1-F6EECF244321}">
                    <p14:modId xmlns:p14="http://schemas.microsoft.com/office/powerpoint/2010/main" val="531268343"/>
                  </p:ext>
                </p:extLst>
              </p:nvPr>
            </p:nvGraphicFramePr>
            <p:xfrm>
              <a:off x="9550656" y="4024831"/>
              <a:ext cx="779208" cy="625771"/>
            </p:xfrm>
            <a:graphic>
              <a:graphicData uri="http://schemas.microsoft.com/office/drawing/2017/model3d">
                <am3d:model3d r:embed="rId2">
                  <am3d:spPr>
                    <a:xfrm>
                      <a:off x="0" y="0"/>
                      <a:ext cx="779208" cy="625771"/>
                    </a:xfrm>
                    <a:prstGeom prst="rect">
                      <a:avLst/>
                    </a:prstGeom>
                  </am3d:spPr>
                  <am3d:camera>
                    <am3d:pos x="0" y="0" z="64201578"/>
                    <am3d:up dx="0" dy="36000000" dz="0"/>
                    <am3d:lookAt x="0" y="0" z="0"/>
                    <am3d:perspective fov="2700000"/>
                  </am3d:camera>
                  <am3d:trans>
                    <am3d:meterPerModelUnit n="5624546" d="1000000"/>
                    <am3d:preTrans dx="225996" dy="-17636886" dz="3137461"/>
                    <am3d:scale>
                      <am3d:sx n="1000000" d="1000000"/>
                      <am3d:sy n="1000000" d="1000000"/>
                      <am3d:sz n="1000000" d="1000000"/>
                    </am3d:scale>
                    <am3d:rot/>
                    <am3d:postTrans dx="0" dy="0" dz="0"/>
                  </am3d:trans>
                  <am3d:raster rName="Office3DRenderer" rVer="16.0.8326">
                    <am3d:blip r:embed="rId3"/>
                  </am3d:raster>
                  <am3d:extLst>
                    <a:ext uri="{9A65AA19-BECB-4387-8358-8AD5134E1D82}">
                      <a3danim:embedAnim xmlns:a3danim="http://schemas.microsoft.com/office/drawing/2018/animation/model3d" animId="0">
                        <a3danim:animPr length="1000" count="indefinite"/>
                      </a3danim:embedAnim>
                    </a:ext>
                    <a:ext uri="{E9DE012E-A134-456F-84FE-255F9AAD75C6}">
                      <a3danim:posterFrame xmlns:a3danim="http://schemas.microsoft.com/office/drawing/2018/animation/model3d" animId="0"/>
                    </a:ext>
                  </am3d:extLst>
                  <am3d:objViewport viewportSz="81310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9" name="3D Model 8" descr="Beating heart">
                <a:extLst>
                  <a:ext uri="{FF2B5EF4-FFF2-40B4-BE49-F238E27FC236}">
                    <a16:creationId xmlns:a16="http://schemas.microsoft.com/office/drawing/2014/main" id="{7440F767-9DD6-76CB-B5DF-9A4E7F7FD7D9}"/>
                  </a:ext>
                </a:extLst>
              </p:cNvPr>
              <p:cNvPicPr>
                <a:picLocks noGrp="1" noRot="1" noChangeAspect="1" noMove="1" noResize="1" noEditPoints="1" noAdjustHandles="1" noChangeArrowheads="1" noChangeShapeType="1" noCrop="1"/>
              </p:cNvPicPr>
              <p:nvPr/>
            </p:nvPicPr>
            <p:blipFill>
              <a:blip r:embed="rId3"/>
              <a:stretch>
                <a:fillRect/>
              </a:stretch>
            </p:blipFill>
            <p:spPr>
              <a:xfrm>
                <a:off x="9550656" y="4024831"/>
                <a:ext cx="779208" cy="625771"/>
              </a:xfrm>
              <a:prstGeom prst="rect">
                <a:avLst/>
              </a:prstGeom>
            </p:spPr>
          </p:pic>
        </mc:Fallback>
      </mc:AlternateContent>
      <p:grpSp>
        <p:nvGrpSpPr>
          <p:cNvPr id="2" name="Group 1">
            <a:extLst>
              <a:ext uri="{FF2B5EF4-FFF2-40B4-BE49-F238E27FC236}">
                <a16:creationId xmlns:a16="http://schemas.microsoft.com/office/drawing/2014/main" id="{B6A40988-8C5A-C9FA-F054-71D4ACFDB8F6}"/>
              </a:ext>
            </a:extLst>
          </p:cNvPr>
          <p:cNvGrpSpPr/>
          <p:nvPr/>
        </p:nvGrpSpPr>
        <p:grpSpPr>
          <a:xfrm>
            <a:off x="716740" y="923937"/>
            <a:ext cx="8822542" cy="635789"/>
            <a:chOff x="714364" y="135736"/>
            <a:chExt cx="8822542" cy="635789"/>
          </a:xfrm>
        </p:grpSpPr>
        <p:sp>
          <p:nvSpPr>
            <p:cNvPr id="3" name="Arrow: Right 2">
              <a:extLst>
                <a:ext uri="{FF2B5EF4-FFF2-40B4-BE49-F238E27FC236}">
                  <a16:creationId xmlns:a16="http://schemas.microsoft.com/office/drawing/2014/main" id="{4984E04A-EF93-6622-6DE6-E00C0F7BD008}"/>
                </a:ext>
              </a:extLst>
            </p:cNvPr>
            <p:cNvSpPr/>
            <p:nvPr/>
          </p:nvSpPr>
          <p:spPr>
            <a:xfrm>
              <a:off x="714364" y="135736"/>
              <a:ext cx="1293018" cy="635789"/>
            </a:xfrm>
            <a:prstGeom prst="rightArrow">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Diagonal Corners Rounded 3">
              <a:extLst>
                <a:ext uri="{FF2B5EF4-FFF2-40B4-BE49-F238E27FC236}">
                  <a16:creationId xmlns:a16="http://schemas.microsoft.com/office/drawing/2014/main" id="{D86AECFC-FA7C-2FCC-E273-9E15FA6A3704}"/>
                </a:ext>
              </a:extLst>
            </p:cNvPr>
            <p:cNvSpPr/>
            <p:nvPr/>
          </p:nvSpPr>
          <p:spPr>
            <a:xfrm>
              <a:off x="2593181" y="221456"/>
              <a:ext cx="6943725" cy="482643"/>
            </a:xfrm>
            <a:prstGeom prst="round2Diag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400"/>
                <a:t>Dataset overview</a:t>
              </a:r>
              <a:endParaRPr lang="en-US" sz="1100"/>
            </a:p>
          </p:txBody>
        </p:sp>
      </p:grpSp>
      <p:grpSp>
        <p:nvGrpSpPr>
          <p:cNvPr id="5" name="Group 4">
            <a:extLst>
              <a:ext uri="{FF2B5EF4-FFF2-40B4-BE49-F238E27FC236}">
                <a16:creationId xmlns:a16="http://schemas.microsoft.com/office/drawing/2014/main" id="{B8DABE8D-F0CB-6833-E767-247BCEEBF140}"/>
              </a:ext>
            </a:extLst>
          </p:cNvPr>
          <p:cNvGrpSpPr/>
          <p:nvPr/>
        </p:nvGrpSpPr>
        <p:grpSpPr>
          <a:xfrm>
            <a:off x="711972" y="1690707"/>
            <a:ext cx="8822542" cy="635789"/>
            <a:chOff x="714364" y="135736"/>
            <a:chExt cx="8822542" cy="635789"/>
          </a:xfrm>
        </p:grpSpPr>
        <p:sp>
          <p:nvSpPr>
            <p:cNvPr id="10" name="Arrow: Right 9">
              <a:extLst>
                <a:ext uri="{FF2B5EF4-FFF2-40B4-BE49-F238E27FC236}">
                  <a16:creationId xmlns:a16="http://schemas.microsoft.com/office/drawing/2014/main" id="{E3A616AD-B938-3ABD-6892-834B908948BD}"/>
                </a:ext>
              </a:extLst>
            </p:cNvPr>
            <p:cNvSpPr/>
            <p:nvPr/>
          </p:nvSpPr>
          <p:spPr>
            <a:xfrm>
              <a:off x="714364" y="135736"/>
              <a:ext cx="1293018" cy="635789"/>
            </a:xfrm>
            <a:prstGeom prst="rightArrow">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Diagonal Corners Rounded 10">
              <a:extLst>
                <a:ext uri="{FF2B5EF4-FFF2-40B4-BE49-F238E27FC236}">
                  <a16:creationId xmlns:a16="http://schemas.microsoft.com/office/drawing/2014/main" id="{259BAC3B-78BB-34F2-6950-D3CD894F5D6B}"/>
                </a:ext>
              </a:extLst>
            </p:cNvPr>
            <p:cNvSpPr/>
            <p:nvPr/>
          </p:nvSpPr>
          <p:spPr>
            <a:xfrm>
              <a:off x="2593181" y="221456"/>
              <a:ext cx="6943725" cy="482643"/>
            </a:xfrm>
            <a:prstGeom prst="round2Diag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400"/>
                <a:t>Data issues</a:t>
              </a:r>
              <a:endParaRPr lang="en-US" sz="1100"/>
            </a:p>
          </p:txBody>
        </p:sp>
      </p:grpSp>
      <p:grpSp>
        <p:nvGrpSpPr>
          <p:cNvPr id="12" name="Group 11">
            <a:extLst>
              <a:ext uri="{FF2B5EF4-FFF2-40B4-BE49-F238E27FC236}">
                <a16:creationId xmlns:a16="http://schemas.microsoft.com/office/drawing/2014/main" id="{04EC1EC5-7A73-D956-8A2F-801F0BBF5B91}"/>
              </a:ext>
            </a:extLst>
          </p:cNvPr>
          <p:cNvGrpSpPr/>
          <p:nvPr/>
        </p:nvGrpSpPr>
        <p:grpSpPr>
          <a:xfrm>
            <a:off x="714350" y="2464621"/>
            <a:ext cx="8822542" cy="635789"/>
            <a:chOff x="714364" y="135736"/>
            <a:chExt cx="8822542" cy="635789"/>
          </a:xfrm>
        </p:grpSpPr>
        <p:sp>
          <p:nvSpPr>
            <p:cNvPr id="13" name="Arrow: Right 12">
              <a:extLst>
                <a:ext uri="{FF2B5EF4-FFF2-40B4-BE49-F238E27FC236}">
                  <a16:creationId xmlns:a16="http://schemas.microsoft.com/office/drawing/2014/main" id="{A5EA620E-1DA3-635A-0FCB-403EB4281CE8}"/>
                </a:ext>
              </a:extLst>
            </p:cNvPr>
            <p:cNvSpPr/>
            <p:nvPr/>
          </p:nvSpPr>
          <p:spPr>
            <a:xfrm>
              <a:off x="714364" y="135736"/>
              <a:ext cx="1293018" cy="635789"/>
            </a:xfrm>
            <a:prstGeom prst="rightArrow">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Diagonal Corners Rounded 13">
              <a:extLst>
                <a:ext uri="{FF2B5EF4-FFF2-40B4-BE49-F238E27FC236}">
                  <a16:creationId xmlns:a16="http://schemas.microsoft.com/office/drawing/2014/main" id="{5CA8230C-ECB7-461F-EAB8-7DE17DE5E3C5}"/>
                </a:ext>
              </a:extLst>
            </p:cNvPr>
            <p:cNvSpPr/>
            <p:nvPr/>
          </p:nvSpPr>
          <p:spPr>
            <a:xfrm>
              <a:off x="2593181" y="221456"/>
              <a:ext cx="6943725" cy="482643"/>
            </a:xfrm>
            <a:prstGeom prst="round2Diag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400"/>
                <a:t>Data mining</a:t>
              </a:r>
              <a:endParaRPr lang="en-US" sz="1100"/>
            </a:p>
          </p:txBody>
        </p:sp>
      </p:grpSp>
      <p:grpSp>
        <p:nvGrpSpPr>
          <p:cNvPr id="15" name="Group 14">
            <a:extLst>
              <a:ext uri="{FF2B5EF4-FFF2-40B4-BE49-F238E27FC236}">
                <a16:creationId xmlns:a16="http://schemas.microsoft.com/office/drawing/2014/main" id="{9C9E84D3-21C5-115B-FB97-BDDB1A3FB494}"/>
              </a:ext>
            </a:extLst>
          </p:cNvPr>
          <p:cNvGrpSpPr/>
          <p:nvPr/>
        </p:nvGrpSpPr>
        <p:grpSpPr>
          <a:xfrm>
            <a:off x="716726" y="3245677"/>
            <a:ext cx="8822542" cy="635789"/>
            <a:chOff x="714364" y="135736"/>
            <a:chExt cx="8822542" cy="635789"/>
          </a:xfrm>
        </p:grpSpPr>
        <p:sp>
          <p:nvSpPr>
            <p:cNvPr id="16" name="Arrow: Right 15">
              <a:extLst>
                <a:ext uri="{FF2B5EF4-FFF2-40B4-BE49-F238E27FC236}">
                  <a16:creationId xmlns:a16="http://schemas.microsoft.com/office/drawing/2014/main" id="{66385483-8D99-DD6C-82C0-93AB0B88E8A7}"/>
                </a:ext>
              </a:extLst>
            </p:cNvPr>
            <p:cNvSpPr/>
            <p:nvPr/>
          </p:nvSpPr>
          <p:spPr>
            <a:xfrm>
              <a:off x="714364" y="135736"/>
              <a:ext cx="1293018" cy="635789"/>
            </a:xfrm>
            <a:prstGeom prst="rightArrow">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Diagonal Corners Rounded 16">
              <a:extLst>
                <a:ext uri="{FF2B5EF4-FFF2-40B4-BE49-F238E27FC236}">
                  <a16:creationId xmlns:a16="http://schemas.microsoft.com/office/drawing/2014/main" id="{65F53DF3-F183-10E8-2BCB-0DF5FA7D4DFE}"/>
                </a:ext>
              </a:extLst>
            </p:cNvPr>
            <p:cNvSpPr/>
            <p:nvPr/>
          </p:nvSpPr>
          <p:spPr>
            <a:xfrm>
              <a:off x="2593181" y="221456"/>
              <a:ext cx="6943725" cy="482643"/>
            </a:xfrm>
            <a:prstGeom prst="round2Diag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400"/>
                <a:t>EDA</a:t>
              </a:r>
              <a:endParaRPr lang="en-US" sz="1100"/>
            </a:p>
          </p:txBody>
        </p:sp>
      </p:grpSp>
      <p:grpSp>
        <p:nvGrpSpPr>
          <p:cNvPr id="18" name="Group 17">
            <a:extLst>
              <a:ext uri="{FF2B5EF4-FFF2-40B4-BE49-F238E27FC236}">
                <a16:creationId xmlns:a16="http://schemas.microsoft.com/office/drawing/2014/main" id="{6D887C9E-8637-8628-1244-092D3112E521}"/>
              </a:ext>
            </a:extLst>
          </p:cNvPr>
          <p:cNvGrpSpPr/>
          <p:nvPr/>
        </p:nvGrpSpPr>
        <p:grpSpPr>
          <a:xfrm>
            <a:off x="711961" y="4012443"/>
            <a:ext cx="8822542" cy="635789"/>
            <a:chOff x="714364" y="135736"/>
            <a:chExt cx="8822542" cy="635789"/>
          </a:xfrm>
        </p:grpSpPr>
        <p:sp>
          <p:nvSpPr>
            <p:cNvPr id="19" name="Arrow: Right 18">
              <a:extLst>
                <a:ext uri="{FF2B5EF4-FFF2-40B4-BE49-F238E27FC236}">
                  <a16:creationId xmlns:a16="http://schemas.microsoft.com/office/drawing/2014/main" id="{B05724AE-FC09-64EE-6389-69451FE058CF}"/>
                </a:ext>
              </a:extLst>
            </p:cNvPr>
            <p:cNvSpPr/>
            <p:nvPr/>
          </p:nvSpPr>
          <p:spPr>
            <a:xfrm>
              <a:off x="714364" y="135736"/>
              <a:ext cx="1293018" cy="635789"/>
            </a:xfrm>
            <a:prstGeom prst="rightArrow">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Diagonal Corners Rounded 19">
              <a:extLst>
                <a:ext uri="{FF2B5EF4-FFF2-40B4-BE49-F238E27FC236}">
                  <a16:creationId xmlns:a16="http://schemas.microsoft.com/office/drawing/2014/main" id="{F22A8AFF-4F3B-CF57-7AB1-EC963E7B6944}"/>
                </a:ext>
              </a:extLst>
            </p:cNvPr>
            <p:cNvSpPr/>
            <p:nvPr/>
          </p:nvSpPr>
          <p:spPr>
            <a:xfrm>
              <a:off x="2593181" y="221456"/>
              <a:ext cx="6943725" cy="482643"/>
            </a:xfrm>
            <a:prstGeom prst="round2Diag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400"/>
                <a:t>Model training results &amp; conclusions</a:t>
              </a:r>
              <a:endParaRPr lang="en-US" sz="1100"/>
            </a:p>
          </p:txBody>
        </p:sp>
      </p:grpSp>
    </p:spTree>
    <p:extLst>
      <p:ext uri="{BB962C8B-B14F-4D97-AF65-F5344CB8AC3E}">
        <p14:creationId xmlns:p14="http://schemas.microsoft.com/office/powerpoint/2010/main" val="689707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0" presetClass="emph" presetSubtype="1" repeatCount="indefinite" fill="hold" nodeType="withEffect">
                                  <p:stCondLst>
                                    <p:cond delay="0"/>
                                  </p:stCondLst>
                                  <p:childTnLst>
                                    <p:anim calcmode="lin" valueType="num">
                                      <p:cBhvr>
                                        <p:cTn id="6" dur="1000" fill="hold"/>
                                        <p:tgtEl>
                                          <p:spTgt spid="9"/>
                                        </p:tgtEl>
                                        <p:attrNameLst>
                                          <p:attrName>embedded1</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D74A747-C10D-DF58-0DDD-E3742B787F90}"/>
              </a:ext>
            </a:extLst>
          </p:cNvPr>
          <p:cNvSpPr txBox="1"/>
          <p:nvPr/>
        </p:nvSpPr>
        <p:spPr>
          <a:xfrm>
            <a:off x="720624" y="395498"/>
            <a:ext cx="558266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defTabSz="420624">
              <a:spcAft>
                <a:spcPts val="600"/>
              </a:spcAft>
            </a:pPr>
            <a:r>
              <a:rPr lang="en-US" b="1" kern="1200">
                <a:latin typeface="Calibri"/>
                <a:ea typeface="+mn-ea"/>
                <a:cs typeface="Calibri"/>
              </a:rPr>
              <a:t>Random Forest</a:t>
            </a:r>
            <a:endParaRPr lang="en-US" b="1">
              <a:latin typeface="Calibri"/>
              <a:cs typeface="Calibri"/>
            </a:endParaRPr>
          </a:p>
        </p:txBody>
      </p:sp>
      <p:pic>
        <p:nvPicPr>
          <p:cNvPr id="4" name="Picture 3" descr="A computer code with blue text&#10;&#10;Description automatically generated">
            <a:extLst>
              <a:ext uri="{FF2B5EF4-FFF2-40B4-BE49-F238E27FC236}">
                <a16:creationId xmlns:a16="http://schemas.microsoft.com/office/drawing/2014/main" id="{EFDE7638-DF18-2BE6-A478-E750C52CC978}"/>
              </a:ext>
            </a:extLst>
          </p:cNvPr>
          <p:cNvPicPr>
            <a:picLocks noChangeAspect="1"/>
          </p:cNvPicPr>
          <p:nvPr/>
        </p:nvPicPr>
        <p:blipFill>
          <a:blip r:embed="rId3"/>
          <a:stretch>
            <a:fillRect/>
          </a:stretch>
        </p:blipFill>
        <p:spPr>
          <a:xfrm>
            <a:off x="7377403" y="390940"/>
            <a:ext cx="4093973" cy="2394590"/>
          </a:xfrm>
          <a:prstGeom prst="rect">
            <a:avLst/>
          </a:prstGeom>
        </p:spPr>
      </p:pic>
      <p:pic>
        <p:nvPicPr>
          <p:cNvPr id="5" name="Picture 4" descr="A graph of trees and text&#10;&#10;Description automatically generated">
            <a:extLst>
              <a:ext uri="{FF2B5EF4-FFF2-40B4-BE49-F238E27FC236}">
                <a16:creationId xmlns:a16="http://schemas.microsoft.com/office/drawing/2014/main" id="{10689E7C-181D-C522-4132-F7A07AD4E983}"/>
              </a:ext>
            </a:extLst>
          </p:cNvPr>
          <p:cNvPicPr>
            <a:picLocks noChangeAspect="1"/>
          </p:cNvPicPr>
          <p:nvPr/>
        </p:nvPicPr>
        <p:blipFill>
          <a:blip r:embed="rId4"/>
          <a:stretch>
            <a:fillRect/>
          </a:stretch>
        </p:blipFill>
        <p:spPr>
          <a:xfrm>
            <a:off x="7377404" y="2826532"/>
            <a:ext cx="4093971" cy="2754964"/>
          </a:xfrm>
          <a:prstGeom prst="rect">
            <a:avLst/>
          </a:prstGeom>
        </p:spPr>
      </p:pic>
      <p:sp>
        <p:nvSpPr>
          <p:cNvPr id="6" name="TextBox 5">
            <a:extLst>
              <a:ext uri="{FF2B5EF4-FFF2-40B4-BE49-F238E27FC236}">
                <a16:creationId xmlns:a16="http://schemas.microsoft.com/office/drawing/2014/main" id="{37B99C9D-67CB-C63D-0C8C-951644A2F4A6}"/>
              </a:ext>
            </a:extLst>
          </p:cNvPr>
          <p:cNvSpPr txBox="1"/>
          <p:nvPr/>
        </p:nvSpPr>
        <p:spPr>
          <a:xfrm>
            <a:off x="779394" y="1076899"/>
            <a:ext cx="6477109" cy="45166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defTabSz="420624">
              <a:spcAft>
                <a:spcPts val="600"/>
              </a:spcAft>
            </a:pPr>
            <a:r>
              <a:rPr lang="en-US" sz="1650" b="1" kern="1200">
                <a:latin typeface="Calibri"/>
                <a:ea typeface="+mn-lt"/>
                <a:cs typeface="+mn-lt"/>
              </a:rPr>
              <a:t>RMSE </a:t>
            </a:r>
            <a:r>
              <a:rPr lang="en-US" sz="1650" b="1">
                <a:latin typeface="Calibri"/>
                <a:ea typeface="+mn-lt"/>
                <a:cs typeface="+mn-lt"/>
              </a:rPr>
              <a:t>:</a:t>
            </a:r>
            <a:endParaRPr lang="en-US" sz="1650" b="1" kern="1200">
              <a:latin typeface="Calibri"/>
              <a:cs typeface="Calibri"/>
            </a:endParaRPr>
          </a:p>
          <a:p>
            <a:pPr defTabSz="420624">
              <a:spcAft>
                <a:spcPts val="600"/>
              </a:spcAft>
            </a:pPr>
            <a:r>
              <a:rPr lang="en-US" sz="1650" kern="1200">
                <a:latin typeface="Calibri"/>
                <a:ea typeface="+mn-lt"/>
                <a:cs typeface="+mn-lt"/>
              </a:rPr>
              <a:t>Training RMSE: 0.1988771</a:t>
            </a:r>
            <a:endParaRPr lang="en-US" sz="1650" kern="1200">
              <a:latin typeface="Calibri"/>
              <a:cs typeface="Calibri"/>
            </a:endParaRPr>
          </a:p>
          <a:p>
            <a:pPr defTabSz="420624">
              <a:spcAft>
                <a:spcPts val="600"/>
              </a:spcAft>
            </a:pPr>
            <a:r>
              <a:rPr lang="en-US" sz="1650" kern="1200">
                <a:latin typeface="Calibri"/>
                <a:ea typeface="+mn-lt"/>
                <a:cs typeface="+mn-lt"/>
              </a:rPr>
              <a:t>Test RMSE: 0.3472706</a:t>
            </a:r>
            <a:endParaRPr lang="en-US" sz="1650" kern="1200">
              <a:latin typeface="Calibri"/>
              <a:cs typeface="Calibri"/>
            </a:endParaRPr>
          </a:p>
          <a:p>
            <a:pPr defTabSz="420624">
              <a:spcAft>
                <a:spcPts val="600"/>
              </a:spcAft>
            </a:pPr>
            <a:r>
              <a:rPr lang="en-US" sz="1650" kern="1200">
                <a:latin typeface="Calibri"/>
                <a:ea typeface="+mn-lt"/>
                <a:cs typeface="+mn-lt"/>
              </a:rPr>
              <a:t>Lower RMSE values indicate better model performance. The training RMSE is lower than the test RMSE, which might suggest the model generalizes reasonably well to new, unseen data.</a:t>
            </a:r>
            <a:endParaRPr lang="en-US" sz="1650" kern="1200">
              <a:latin typeface="Calibri"/>
              <a:cs typeface="Calibri"/>
            </a:endParaRPr>
          </a:p>
          <a:p>
            <a:pPr defTabSz="420624">
              <a:spcAft>
                <a:spcPts val="600"/>
              </a:spcAft>
            </a:pPr>
            <a:r>
              <a:rPr lang="en-US" sz="1650" b="1" kern="1200">
                <a:latin typeface="Calibri"/>
                <a:ea typeface="+mn-lt"/>
                <a:cs typeface="+mn-lt"/>
              </a:rPr>
              <a:t>R-squared </a:t>
            </a:r>
            <a:r>
              <a:rPr lang="en-US" sz="1650" b="1">
                <a:latin typeface="Calibri"/>
                <a:ea typeface="+mn-lt"/>
                <a:cs typeface="+mn-lt"/>
              </a:rPr>
              <a:t>:</a:t>
            </a:r>
            <a:endParaRPr lang="en-US" sz="1650">
              <a:latin typeface="Calibri"/>
              <a:ea typeface="+mn-lt"/>
              <a:cs typeface="Calibri"/>
            </a:endParaRPr>
          </a:p>
          <a:p>
            <a:pPr defTabSz="420624">
              <a:spcAft>
                <a:spcPts val="600"/>
              </a:spcAft>
            </a:pPr>
            <a:r>
              <a:rPr lang="en-US" sz="1650" kern="1200">
                <a:latin typeface="Calibri"/>
                <a:ea typeface="+mn-lt"/>
                <a:cs typeface="+mn-lt"/>
              </a:rPr>
              <a:t>R-squared (RSQ): 0.8384405</a:t>
            </a:r>
            <a:endParaRPr lang="en-US" sz="1650" kern="1200">
              <a:latin typeface="Calibri"/>
              <a:cs typeface="Calibri"/>
            </a:endParaRPr>
          </a:p>
          <a:p>
            <a:pPr defTabSz="420624">
              <a:spcAft>
                <a:spcPts val="600"/>
              </a:spcAft>
            </a:pPr>
            <a:r>
              <a:rPr lang="en-US" sz="1650" kern="1200">
                <a:latin typeface="Calibri"/>
                <a:ea typeface="+mn-lt"/>
                <a:cs typeface="+mn-lt"/>
              </a:rPr>
              <a:t>RSQ represents the proportion of variance explained by the model. An RSQ closer to 1 indicates the model explains a larger portion of the variance. In this case, the model seems to capture about 83.8% of the variance, which is decent.</a:t>
            </a:r>
            <a:endParaRPr lang="en-US" sz="1650" kern="1200">
              <a:latin typeface="Calibri"/>
              <a:cs typeface="Calibri"/>
            </a:endParaRPr>
          </a:p>
          <a:p>
            <a:pPr defTabSz="420624">
              <a:spcAft>
                <a:spcPts val="600"/>
              </a:spcAft>
            </a:pPr>
            <a:endParaRPr lang="en-US" sz="1650" kern="1200">
              <a:latin typeface="Calibri"/>
              <a:cs typeface="Calibri"/>
            </a:endParaRPr>
          </a:p>
          <a:p>
            <a:pPr defTabSz="420624">
              <a:spcAft>
                <a:spcPts val="600"/>
              </a:spcAft>
            </a:pPr>
            <a:r>
              <a:rPr lang="en-US" sz="1650" b="1" kern="1200">
                <a:latin typeface="Calibri"/>
                <a:ea typeface="+mn-lt"/>
                <a:cs typeface="+mn-lt"/>
              </a:rPr>
              <a:t>These metrics suggest that the model performs well, considering the relatively low RMSE values and a reasonably high R-squared value.</a:t>
            </a:r>
            <a:r>
              <a:rPr lang="en-US" sz="1650" b="1">
                <a:latin typeface="Calibri"/>
                <a:ea typeface="+mn-lt"/>
                <a:cs typeface="+mn-lt"/>
              </a:rPr>
              <a:t> </a:t>
            </a:r>
            <a:endParaRPr lang="en-US" b="1">
              <a:latin typeface="Calibri"/>
              <a:cs typeface="Calibri"/>
            </a:endParaRPr>
          </a:p>
        </p:txBody>
      </p:sp>
      <p:sp>
        <p:nvSpPr>
          <p:cNvPr id="7" name="TextBox 6">
            <a:extLst>
              <a:ext uri="{FF2B5EF4-FFF2-40B4-BE49-F238E27FC236}">
                <a16:creationId xmlns:a16="http://schemas.microsoft.com/office/drawing/2014/main" id="{A29FF18B-264B-0BB5-EA3E-0C4B24C86ACA}"/>
              </a:ext>
            </a:extLst>
          </p:cNvPr>
          <p:cNvSpPr txBox="1"/>
          <p:nvPr/>
        </p:nvSpPr>
        <p:spPr>
          <a:xfrm>
            <a:off x="1702340" y="194553"/>
            <a:ext cx="779742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Model training</a:t>
            </a:r>
          </a:p>
        </p:txBody>
      </p:sp>
    </p:spTree>
    <p:extLst>
      <p:ext uri="{BB962C8B-B14F-4D97-AF65-F5344CB8AC3E}">
        <p14:creationId xmlns:p14="http://schemas.microsoft.com/office/powerpoint/2010/main" val="22723634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EDA31CE-EAE5-A105-A833-7FD21EE03100}"/>
              </a:ext>
            </a:extLst>
          </p:cNvPr>
          <p:cNvSpPr txBox="1"/>
          <p:nvPr/>
        </p:nvSpPr>
        <p:spPr>
          <a:xfrm>
            <a:off x="166777" y="1417608"/>
            <a:ext cx="6222520" cy="286232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28600" indent="-228600">
              <a:buChar char="•"/>
            </a:pPr>
            <a:r>
              <a:rPr lang="en-US" b="1" cap="all">
                <a:latin typeface="Calibri"/>
                <a:cs typeface="Arial"/>
              </a:rPr>
              <a:t>TRAINING ACCURACY:</a:t>
            </a:r>
            <a:r>
              <a:rPr lang="en-US" b="1">
                <a:latin typeface="Calibri"/>
                <a:cs typeface="Arial"/>
              </a:rPr>
              <a:t>​</a:t>
            </a:r>
            <a:endParaRPr lang="en-US" b="1"/>
          </a:p>
          <a:p>
            <a:pPr marL="228600" indent="-228600">
              <a:buChar char="•"/>
            </a:pPr>
            <a:r>
              <a:rPr lang="en-US" cap="all">
                <a:latin typeface="Calibri"/>
                <a:cs typeface="Arial"/>
              </a:rPr>
              <a:t>ACCURACY=(225+335)/(225+86+90+335)</a:t>
            </a:r>
            <a:r>
              <a:rPr lang="en-US">
                <a:latin typeface="Calibri"/>
                <a:cs typeface="Arial"/>
              </a:rPr>
              <a:t>​</a:t>
            </a:r>
          </a:p>
          <a:p>
            <a:pPr marL="228600" indent="-228600">
              <a:buChar char="•"/>
            </a:pPr>
            <a:r>
              <a:rPr lang="en-US" cap="all">
                <a:latin typeface="Calibri"/>
                <a:cs typeface="Arial"/>
              </a:rPr>
              <a:t>                ~=76.08%</a:t>
            </a:r>
            <a:r>
              <a:rPr lang="en-US">
                <a:latin typeface="Calibri"/>
                <a:cs typeface="Arial"/>
              </a:rPr>
              <a:t>​</a:t>
            </a:r>
          </a:p>
          <a:p>
            <a:pPr marL="228600" indent="-228600">
              <a:buChar char="•"/>
            </a:pPr>
            <a:r>
              <a:rPr lang="en-US">
                <a:latin typeface="Calibri"/>
                <a:cs typeface="Arial"/>
              </a:rPr>
              <a:t>​</a:t>
            </a:r>
          </a:p>
          <a:p>
            <a:pPr marL="228600" indent="-228600">
              <a:buChar char="•"/>
            </a:pPr>
            <a:r>
              <a:rPr lang="en-US" b="1" cap="all">
                <a:latin typeface="Calibri"/>
                <a:cs typeface="Arial"/>
              </a:rPr>
              <a:t>TESTING ACCURACY:</a:t>
            </a:r>
            <a:r>
              <a:rPr lang="en-US" b="1">
                <a:latin typeface="Calibri"/>
                <a:cs typeface="Arial"/>
              </a:rPr>
              <a:t>​</a:t>
            </a:r>
          </a:p>
          <a:p>
            <a:pPr marL="228600" indent="-228600">
              <a:buChar char="•"/>
            </a:pPr>
            <a:r>
              <a:rPr lang="en-US" cap="all">
                <a:latin typeface="Calibri"/>
                <a:cs typeface="Arial"/>
              </a:rPr>
              <a:t>ACCURACY~=83.70%</a:t>
            </a:r>
            <a:r>
              <a:rPr lang="en-US">
                <a:latin typeface="Calibri"/>
                <a:cs typeface="Arial"/>
              </a:rPr>
              <a:t>​</a:t>
            </a:r>
          </a:p>
          <a:p>
            <a:pPr marL="228600" indent="-228600">
              <a:buChar char="•"/>
            </a:pPr>
            <a:r>
              <a:rPr lang="en-US">
                <a:latin typeface="Calibri"/>
                <a:cs typeface="Arial"/>
              </a:rPr>
              <a:t>​</a:t>
            </a:r>
          </a:p>
          <a:p>
            <a:pPr marL="228600" indent="-228600">
              <a:buChar char="•"/>
            </a:pPr>
            <a:r>
              <a:rPr lang="en-US" cap="all">
                <a:latin typeface="Calibri"/>
                <a:cs typeface="Arial"/>
              </a:rPr>
              <a:t>THESE METRICS SUGGEST THAT THE MODEL PERFORMS WELL ON THE UNSEEN DATA WHICH MEANS IT IS GENERALIZING WELL WITH AN ACCURACY OF ~=83.7%</a:t>
            </a:r>
            <a:r>
              <a:rPr lang="en-US">
                <a:latin typeface="Calibri"/>
                <a:cs typeface="Arial"/>
              </a:rPr>
              <a:t>​</a:t>
            </a:r>
          </a:p>
        </p:txBody>
      </p:sp>
      <p:pic>
        <p:nvPicPr>
          <p:cNvPr id="5" name="Picture 4" descr="A screenshot of a computer code&#10;&#10;Description automatically generated">
            <a:extLst>
              <a:ext uri="{FF2B5EF4-FFF2-40B4-BE49-F238E27FC236}">
                <a16:creationId xmlns:a16="http://schemas.microsoft.com/office/drawing/2014/main" id="{1AEA35A6-0F13-AA4E-9B88-55BBA7377338}"/>
              </a:ext>
            </a:extLst>
          </p:cNvPr>
          <p:cNvPicPr>
            <a:picLocks noChangeAspect="1"/>
          </p:cNvPicPr>
          <p:nvPr/>
        </p:nvPicPr>
        <p:blipFill>
          <a:blip r:embed="rId2"/>
          <a:stretch>
            <a:fillRect/>
          </a:stretch>
        </p:blipFill>
        <p:spPr>
          <a:xfrm>
            <a:off x="7355457" y="465583"/>
            <a:ext cx="4281577" cy="2533777"/>
          </a:xfrm>
          <a:prstGeom prst="rect">
            <a:avLst/>
          </a:prstGeom>
        </p:spPr>
      </p:pic>
      <p:pic>
        <p:nvPicPr>
          <p:cNvPr id="6" name="Picture 5" descr="A diagram of a tree&#10;&#10;Description automatically generated">
            <a:extLst>
              <a:ext uri="{FF2B5EF4-FFF2-40B4-BE49-F238E27FC236}">
                <a16:creationId xmlns:a16="http://schemas.microsoft.com/office/drawing/2014/main" id="{DCC06374-ED3F-EDBC-1E48-FCBD0CF26EE0}"/>
              </a:ext>
            </a:extLst>
          </p:cNvPr>
          <p:cNvPicPr>
            <a:picLocks noChangeAspect="1"/>
          </p:cNvPicPr>
          <p:nvPr/>
        </p:nvPicPr>
        <p:blipFill>
          <a:blip r:embed="rId3"/>
          <a:stretch>
            <a:fillRect/>
          </a:stretch>
        </p:blipFill>
        <p:spPr>
          <a:xfrm>
            <a:off x="7355457" y="3006725"/>
            <a:ext cx="4281576" cy="2541077"/>
          </a:xfrm>
          <a:prstGeom prst="rect">
            <a:avLst/>
          </a:prstGeom>
        </p:spPr>
      </p:pic>
      <p:sp>
        <p:nvSpPr>
          <p:cNvPr id="7" name="TextBox 6">
            <a:extLst>
              <a:ext uri="{FF2B5EF4-FFF2-40B4-BE49-F238E27FC236}">
                <a16:creationId xmlns:a16="http://schemas.microsoft.com/office/drawing/2014/main" id="{19EA0166-5BF0-0647-A33D-3CFF6E3348A9}"/>
              </a:ext>
            </a:extLst>
          </p:cNvPr>
          <p:cNvSpPr txBox="1"/>
          <p:nvPr/>
        </p:nvSpPr>
        <p:spPr>
          <a:xfrm>
            <a:off x="1702340" y="194553"/>
            <a:ext cx="779742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Decision tree</a:t>
            </a:r>
          </a:p>
        </p:txBody>
      </p:sp>
    </p:spTree>
    <p:extLst>
      <p:ext uri="{BB962C8B-B14F-4D97-AF65-F5344CB8AC3E}">
        <p14:creationId xmlns:p14="http://schemas.microsoft.com/office/powerpoint/2010/main" val="24726963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omputer code with blue text&#10;&#10;Description automatically generated">
            <a:extLst>
              <a:ext uri="{FF2B5EF4-FFF2-40B4-BE49-F238E27FC236}">
                <a16:creationId xmlns:a16="http://schemas.microsoft.com/office/drawing/2014/main" id="{8B18247A-9D1A-65AA-D387-EBFF912E5ED3}"/>
              </a:ext>
            </a:extLst>
          </p:cNvPr>
          <p:cNvPicPr>
            <a:picLocks noChangeAspect="1"/>
          </p:cNvPicPr>
          <p:nvPr/>
        </p:nvPicPr>
        <p:blipFill>
          <a:blip r:embed="rId2"/>
          <a:stretch>
            <a:fillRect/>
          </a:stretch>
        </p:blipFill>
        <p:spPr>
          <a:xfrm>
            <a:off x="6377796" y="513031"/>
            <a:ext cx="5316746" cy="3430918"/>
          </a:xfrm>
          <a:prstGeom prst="rect">
            <a:avLst/>
          </a:prstGeom>
        </p:spPr>
      </p:pic>
      <p:pic>
        <p:nvPicPr>
          <p:cNvPr id="4" name="Picture 3" descr="A computer screen with numbers and symbols&#10;&#10;Description automatically generated">
            <a:extLst>
              <a:ext uri="{FF2B5EF4-FFF2-40B4-BE49-F238E27FC236}">
                <a16:creationId xmlns:a16="http://schemas.microsoft.com/office/drawing/2014/main" id="{F1065ED9-B3DB-9658-504D-66E2742C0587}"/>
              </a:ext>
            </a:extLst>
          </p:cNvPr>
          <p:cNvPicPr>
            <a:picLocks noChangeAspect="1"/>
          </p:cNvPicPr>
          <p:nvPr/>
        </p:nvPicPr>
        <p:blipFill>
          <a:blip r:embed="rId3"/>
          <a:stretch>
            <a:fillRect/>
          </a:stretch>
        </p:blipFill>
        <p:spPr>
          <a:xfrm>
            <a:off x="6377797" y="3931338"/>
            <a:ext cx="5316746" cy="1568871"/>
          </a:xfrm>
          <a:prstGeom prst="rect">
            <a:avLst/>
          </a:prstGeom>
        </p:spPr>
      </p:pic>
      <p:sp>
        <p:nvSpPr>
          <p:cNvPr id="5" name="TextBox 4">
            <a:extLst>
              <a:ext uri="{FF2B5EF4-FFF2-40B4-BE49-F238E27FC236}">
                <a16:creationId xmlns:a16="http://schemas.microsoft.com/office/drawing/2014/main" id="{C81AA7DC-92FB-DACB-2F33-5D6EE0AE57F6}"/>
              </a:ext>
            </a:extLst>
          </p:cNvPr>
          <p:cNvSpPr txBox="1"/>
          <p:nvPr/>
        </p:nvSpPr>
        <p:spPr>
          <a:xfrm>
            <a:off x="115957" y="594159"/>
            <a:ext cx="6259463" cy="40934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dirty="0">
                <a:latin typeface="Calibri"/>
                <a:ea typeface="+mn-lt"/>
                <a:cs typeface="+mn-lt"/>
              </a:rPr>
              <a:t>Precision</a:t>
            </a:r>
            <a:r>
              <a:rPr lang="en-US" sz="2000" dirty="0">
                <a:latin typeface="Calibri"/>
                <a:ea typeface="+mn-lt"/>
                <a:cs typeface="+mn-lt"/>
              </a:rPr>
              <a:t>: 0.76 (approximately 76% of the predicted positive cases were actually positive)</a:t>
            </a:r>
            <a:endParaRPr lang="en-US" sz="2000" dirty="0">
              <a:latin typeface="Calibri"/>
              <a:cs typeface="Calibri"/>
            </a:endParaRPr>
          </a:p>
          <a:p>
            <a:endParaRPr lang="en-US" sz="2000" dirty="0">
              <a:latin typeface="Calibri"/>
              <a:ea typeface="+mn-lt"/>
              <a:cs typeface="+mn-lt"/>
            </a:endParaRPr>
          </a:p>
          <a:p>
            <a:r>
              <a:rPr lang="en-US" sz="2000" b="1" dirty="0">
                <a:latin typeface="Calibri"/>
                <a:ea typeface="+mn-lt"/>
                <a:cs typeface="+mn-lt"/>
              </a:rPr>
              <a:t>Recall</a:t>
            </a:r>
            <a:r>
              <a:rPr lang="en-US" sz="2000" dirty="0">
                <a:latin typeface="Calibri"/>
                <a:ea typeface="+mn-lt"/>
                <a:cs typeface="+mn-lt"/>
              </a:rPr>
              <a:t>: 0.89 (approximately 89% of the actual positive cases were predicted correctly)</a:t>
            </a:r>
            <a:endParaRPr lang="en-US" sz="2000" dirty="0">
              <a:latin typeface="Calibri"/>
              <a:cs typeface="Calibri"/>
            </a:endParaRPr>
          </a:p>
          <a:p>
            <a:endParaRPr lang="en-US" sz="2000" dirty="0">
              <a:latin typeface="Calibri"/>
              <a:ea typeface="+mn-lt"/>
              <a:cs typeface="+mn-lt"/>
            </a:endParaRPr>
          </a:p>
          <a:p>
            <a:r>
              <a:rPr lang="en-US" sz="2000" b="1" dirty="0">
                <a:latin typeface="Calibri"/>
                <a:ea typeface="+mn-lt"/>
                <a:cs typeface="+mn-lt"/>
              </a:rPr>
              <a:t>F1-score:</a:t>
            </a:r>
            <a:r>
              <a:rPr lang="en-US" sz="2000" dirty="0">
                <a:latin typeface="Calibri"/>
                <a:ea typeface="+mn-lt"/>
                <a:cs typeface="+mn-lt"/>
              </a:rPr>
              <a:t> 0.82 (harmonic mean of precision and recall, a measure of a test's accuracy; higher values indicate better model performance)</a:t>
            </a:r>
            <a:endParaRPr lang="en-US" sz="2000" dirty="0">
              <a:latin typeface="Calibri"/>
              <a:cs typeface="Calibri"/>
            </a:endParaRPr>
          </a:p>
          <a:p>
            <a:endParaRPr lang="en-US" sz="2000" dirty="0">
              <a:latin typeface="Calibri"/>
              <a:ea typeface="+mn-lt"/>
              <a:cs typeface="+mn-lt"/>
            </a:endParaRPr>
          </a:p>
          <a:p>
            <a:r>
              <a:rPr lang="en-US" sz="2000" dirty="0">
                <a:latin typeface="Calibri"/>
                <a:ea typeface="+mn-lt"/>
                <a:cs typeface="+mn-lt"/>
              </a:rPr>
              <a:t>These values suggest that LR model performs reasonably well in terms of identifying positive cases while keeping false positives relatively low.</a:t>
            </a:r>
            <a:endParaRPr lang="en-US" sz="2000" dirty="0">
              <a:latin typeface="Calibri"/>
              <a:cs typeface="Calibri"/>
            </a:endParaRPr>
          </a:p>
        </p:txBody>
      </p:sp>
      <p:sp>
        <p:nvSpPr>
          <p:cNvPr id="6" name="TextBox 5">
            <a:extLst>
              <a:ext uri="{FF2B5EF4-FFF2-40B4-BE49-F238E27FC236}">
                <a16:creationId xmlns:a16="http://schemas.microsoft.com/office/drawing/2014/main" id="{48A01958-D47A-6BD7-0436-6D8FB8BCC81C}"/>
              </a:ext>
            </a:extLst>
          </p:cNvPr>
          <p:cNvSpPr txBox="1"/>
          <p:nvPr/>
        </p:nvSpPr>
        <p:spPr>
          <a:xfrm>
            <a:off x="1702340" y="194553"/>
            <a:ext cx="779742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Logistic Regression</a:t>
            </a:r>
          </a:p>
        </p:txBody>
      </p:sp>
    </p:spTree>
    <p:extLst>
      <p:ext uri="{BB962C8B-B14F-4D97-AF65-F5344CB8AC3E}">
        <p14:creationId xmlns:p14="http://schemas.microsoft.com/office/powerpoint/2010/main" val="25232868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2D948D5-2A9E-2BB1-21A9-F2ACD270ADCB}"/>
              </a:ext>
            </a:extLst>
          </p:cNvPr>
          <p:cNvSpPr txBox="1"/>
          <p:nvPr/>
        </p:nvSpPr>
        <p:spPr>
          <a:xfrm>
            <a:off x="265042" y="498684"/>
            <a:ext cx="11313399" cy="501675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latin typeface="Calibri"/>
                <a:cs typeface="Calibri"/>
              </a:rPr>
              <a:t>Based on our observations, we think that Random forest model performs the best along with Logistic Regression followed by Decision Tree.</a:t>
            </a:r>
          </a:p>
          <a:p>
            <a:endParaRPr lang="en-US" sz="2000" dirty="0">
              <a:latin typeface="Calibri"/>
              <a:cs typeface="Calibri"/>
            </a:endParaRPr>
          </a:p>
          <a:p>
            <a:r>
              <a:rPr lang="en-US" sz="2000" dirty="0">
                <a:latin typeface="Calibri"/>
                <a:cs typeface="Calibri"/>
              </a:rPr>
              <a:t>Summary:</a:t>
            </a:r>
          </a:p>
          <a:p>
            <a:pPr marL="342900" indent="-342900">
              <a:buFont typeface="Arial" panose="020B0604020202020204" pitchFamily="34" charset="0"/>
              <a:buChar char="•"/>
            </a:pPr>
            <a:r>
              <a:rPr lang="en-US" sz="2000" dirty="0">
                <a:latin typeface="Calibri"/>
                <a:cs typeface="Calibri"/>
              </a:rPr>
              <a:t>Random Forest shows lower RMSE for the train data and a reasonably high R-squared, indicating good fit and predictive ability.</a:t>
            </a:r>
          </a:p>
          <a:p>
            <a:pPr marL="342900" indent="-342900">
              <a:buFont typeface="Arial" panose="020B0604020202020204" pitchFamily="34" charset="0"/>
              <a:buChar char="•"/>
            </a:pPr>
            <a:r>
              <a:rPr lang="en-US" sz="2000" dirty="0">
                <a:latin typeface="Calibri"/>
                <a:cs typeface="Calibri"/>
              </a:rPr>
              <a:t>Decision Tree appears to perform moderately well in accuracy on the test data but might have room for improvement.</a:t>
            </a:r>
          </a:p>
          <a:p>
            <a:pPr marL="342900" indent="-342900">
              <a:buFont typeface="Arial" panose="020B0604020202020204" pitchFamily="34" charset="0"/>
              <a:buChar char="•"/>
            </a:pPr>
            <a:r>
              <a:rPr lang="en-US" sz="2000" dirty="0">
                <a:latin typeface="Calibri"/>
                <a:cs typeface="Calibri"/>
              </a:rPr>
              <a:t>Logistic Regression exhibits good accuracy for both train and test data, showing consistent performance.</a:t>
            </a:r>
            <a:br>
              <a:rPr lang="en-US" sz="2000" dirty="0">
                <a:latin typeface="Calibri"/>
                <a:cs typeface="Calibri"/>
              </a:rPr>
            </a:br>
            <a:endParaRPr lang="en-US" sz="2000" dirty="0">
              <a:latin typeface="Calibri"/>
              <a:cs typeface="Calibri"/>
            </a:endParaRPr>
          </a:p>
          <a:p>
            <a:r>
              <a:rPr lang="en-US" sz="2000" dirty="0">
                <a:latin typeface="Calibri"/>
                <a:cs typeface="Calibri"/>
              </a:rPr>
              <a:t>Recommendation:</a:t>
            </a:r>
          </a:p>
          <a:p>
            <a:r>
              <a:rPr lang="en-US" sz="2000" dirty="0">
                <a:latin typeface="Calibri"/>
                <a:cs typeface="Calibri"/>
              </a:rPr>
              <a:t>Considering the overall metrics, Logistic Regression seems to perform slightly better based on accuracy metrics for both train and test data. However, if predictive power is more critical than interpretability, Random Forest with its higher R-squared and lower RMSE could be a preferred </a:t>
            </a:r>
            <a:r>
              <a:rPr lang="en-US" sz="2000">
                <a:latin typeface="Calibri"/>
                <a:cs typeface="Calibri"/>
              </a:rPr>
              <a:t>choice. Ultimately</a:t>
            </a:r>
            <a:r>
              <a:rPr lang="en-US" sz="2000" dirty="0">
                <a:latin typeface="Calibri"/>
                <a:cs typeface="Calibri"/>
              </a:rPr>
              <a:t>, the choice between these models depends on the specific goals of the project, such as the importance of interpretability, prediction accuracy, and computational complexity.</a:t>
            </a:r>
          </a:p>
        </p:txBody>
      </p:sp>
      <p:sp>
        <p:nvSpPr>
          <p:cNvPr id="4" name="TextBox 3">
            <a:extLst>
              <a:ext uri="{FF2B5EF4-FFF2-40B4-BE49-F238E27FC236}">
                <a16:creationId xmlns:a16="http://schemas.microsoft.com/office/drawing/2014/main" id="{BEBB038E-0E39-DA6B-5B95-11125AD7BBD5}"/>
              </a:ext>
            </a:extLst>
          </p:cNvPr>
          <p:cNvSpPr txBox="1"/>
          <p:nvPr/>
        </p:nvSpPr>
        <p:spPr>
          <a:xfrm>
            <a:off x="1702340" y="194553"/>
            <a:ext cx="779742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Conclusion</a:t>
            </a:r>
          </a:p>
        </p:txBody>
      </p:sp>
    </p:spTree>
    <p:extLst>
      <p:ext uri="{BB962C8B-B14F-4D97-AF65-F5344CB8AC3E}">
        <p14:creationId xmlns:p14="http://schemas.microsoft.com/office/powerpoint/2010/main" val="10157532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6FB82D5-C9C7-524B-1693-2DF37745BE65}"/>
              </a:ext>
            </a:extLst>
          </p:cNvPr>
          <p:cNvSpPr txBox="1"/>
          <p:nvPr/>
        </p:nvSpPr>
        <p:spPr>
          <a:xfrm>
            <a:off x="1702340" y="194553"/>
            <a:ext cx="7797422"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latin typeface="Calibri"/>
                <a:cs typeface="Calibri"/>
              </a:rPr>
              <a:t>What Did We Do Differently</a:t>
            </a:r>
          </a:p>
        </p:txBody>
      </p:sp>
      <p:pic>
        <p:nvPicPr>
          <p:cNvPr id="5" name="Picture 4">
            <a:extLst>
              <a:ext uri="{FF2B5EF4-FFF2-40B4-BE49-F238E27FC236}">
                <a16:creationId xmlns:a16="http://schemas.microsoft.com/office/drawing/2014/main" id="{1D9EFA71-05FE-3523-F15F-9C126BE218C9}"/>
              </a:ext>
            </a:extLst>
          </p:cNvPr>
          <p:cNvPicPr>
            <a:picLocks noChangeAspect="1"/>
          </p:cNvPicPr>
          <p:nvPr/>
        </p:nvPicPr>
        <p:blipFill>
          <a:blip r:embed="rId2"/>
          <a:stretch>
            <a:fillRect/>
          </a:stretch>
        </p:blipFill>
        <p:spPr>
          <a:xfrm>
            <a:off x="66136" y="752758"/>
            <a:ext cx="11527766" cy="1643127"/>
          </a:xfrm>
          <a:prstGeom prst="rect">
            <a:avLst/>
          </a:prstGeom>
        </p:spPr>
      </p:pic>
      <p:sp>
        <p:nvSpPr>
          <p:cNvPr id="6" name="TextBox 5">
            <a:extLst>
              <a:ext uri="{FF2B5EF4-FFF2-40B4-BE49-F238E27FC236}">
                <a16:creationId xmlns:a16="http://schemas.microsoft.com/office/drawing/2014/main" id="{6EDC8C82-9D19-CFD4-B3F8-CE7AC4FD4845}"/>
              </a:ext>
            </a:extLst>
          </p:cNvPr>
          <p:cNvSpPr txBox="1"/>
          <p:nvPr/>
        </p:nvSpPr>
        <p:spPr>
          <a:xfrm>
            <a:off x="66260" y="2650434"/>
            <a:ext cx="11527203" cy="255454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2000">
                <a:latin typeface="Calibri"/>
                <a:cs typeface="Calibri"/>
              </a:rPr>
              <a:t>We tried Feature Engineering for this dataset, wherein we combined two columns into one by calculating </a:t>
            </a:r>
            <a:r>
              <a:rPr lang="en-US" sz="2000" err="1">
                <a:latin typeface="Calibri"/>
                <a:cs typeface="Calibri"/>
              </a:rPr>
              <a:t>Cholestrol</a:t>
            </a:r>
            <a:r>
              <a:rPr lang="en-US" sz="2000">
                <a:latin typeface="Calibri"/>
                <a:cs typeface="Calibri"/>
              </a:rPr>
              <a:t> to BP ratio and tried training the model to see if any improvement occurs.</a:t>
            </a:r>
            <a:endParaRPr lang="en-US" sz="2000"/>
          </a:p>
          <a:p>
            <a:pPr marL="285750" indent="-285750">
              <a:buFont typeface="Arial"/>
              <a:buChar char="•"/>
            </a:pPr>
            <a:endParaRPr lang="en-US" sz="2000">
              <a:latin typeface="Calibri"/>
              <a:cs typeface="Calibri"/>
            </a:endParaRPr>
          </a:p>
          <a:p>
            <a:endParaRPr lang="en-US" sz="2000">
              <a:latin typeface="Calibri"/>
              <a:cs typeface="Calibri"/>
            </a:endParaRPr>
          </a:p>
          <a:p>
            <a:pPr marL="285750" indent="-285750">
              <a:buFont typeface="Arial"/>
              <a:buChar char="•"/>
            </a:pPr>
            <a:r>
              <a:rPr lang="en-US" sz="2000">
                <a:latin typeface="Calibri"/>
                <a:cs typeface="Calibri"/>
              </a:rPr>
              <a:t>There was no improvement in the prediction accuracy,</a:t>
            </a:r>
            <a:r>
              <a:rPr lang="en-US" sz="2000">
                <a:latin typeface="Calibri"/>
                <a:ea typeface="+mn-lt"/>
                <a:cs typeface="Calibri"/>
              </a:rPr>
              <a:t> t</a:t>
            </a:r>
            <a:r>
              <a:rPr lang="en-US" sz="2000">
                <a:latin typeface="Calibri"/>
                <a:ea typeface="+mn-lt"/>
                <a:cs typeface="+mn-lt"/>
              </a:rPr>
              <a:t>his suggests that the created or modified features did not significantly contribute to improving the model's predictive power. Further exploration or alternative approaches might be necessary to uncover more meaningful features or relationships within the dataset.</a:t>
            </a:r>
            <a:endParaRPr lang="en-US" sz="2000">
              <a:latin typeface="Calibri"/>
              <a:cs typeface="Calibri"/>
            </a:endParaRPr>
          </a:p>
        </p:txBody>
      </p:sp>
    </p:spTree>
    <p:extLst>
      <p:ext uri="{BB962C8B-B14F-4D97-AF65-F5344CB8AC3E}">
        <p14:creationId xmlns:p14="http://schemas.microsoft.com/office/powerpoint/2010/main" val="28968037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5BB356-6706-1000-80DD-1080AED86BDC}"/>
              </a:ext>
            </a:extLst>
          </p:cNvPr>
          <p:cNvSpPr>
            <a:spLocks noGrp="1"/>
          </p:cNvSpPr>
          <p:nvPr>
            <p:ph type="title"/>
          </p:nvPr>
        </p:nvSpPr>
        <p:spPr/>
        <p:txBody>
          <a:bodyPr/>
          <a:lstStyle/>
          <a:p>
            <a:r>
              <a:rPr lang="en-US"/>
              <a:t>Group 2</a:t>
            </a:r>
          </a:p>
        </p:txBody>
      </p:sp>
      <p:sp>
        <p:nvSpPr>
          <p:cNvPr id="3" name="Content Placeholder 2">
            <a:extLst>
              <a:ext uri="{FF2B5EF4-FFF2-40B4-BE49-F238E27FC236}">
                <a16:creationId xmlns:a16="http://schemas.microsoft.com/office/drawing/2014/main" id="{5E497A55-051D-6D2C-48D6-B94C0937C5BA}"/>
              </a:ext>
            </a:extLst>
          </p:cNvPr>
          <p:cNvSpPr>
            <a:spLocks noGrp="1"/>
          </p:cNvSpPr>
          <p:nvPr>
            <p:ph idx="1"/>
          </p:nvPr>
        </p:nvSpPr>
        <p:spPr>
          <a:xfrm>
            <a:off x="685800" y="1603321"/>
            <a:ext cx="10396883" cy="3771264"/>
          </a:xfrm>
        </p:spPr>
        <p:txBody>
          <a:bodyPr/>
          <a:lstStyle/>
          <a:p>
            <a:pPr marL="0" indent="0" algn="ctr">
              <a:buNone/>
            </a:pPr>
            <a:r>
              <a:rPr lang="en-US" sz="1800" b="1">
                <a:latin typeface="Arial"/>
                <a:cs typeface="Arial"/>
              </a:rPr>
              <a:t>MEMBERS</a:t>
            </a:r>
          </a:p>
          <a:p>
            <a:endParaRPr lang="en-US" sz="1400">
              <a:latin typeface="Arial"/>
              <a:cs typeface="Arial"/>
            </a:endParaRPr>
          </a:p>
          <a:p>
            <a:r>
              <a:rPr lang="en-US" sz="1400">
                <a:latin typeface="Arial"/>
                <a:cs typeface="Arial"/>
              </a:rPr>
              <a:t>Gaurav Kumar Jha (UB #50534318)</a:t>
            </a:r>
            <a:endParaRPr lang="en-US">
              <a:latin typeface="Impact" panose="020B0806030902050204"/>
              <a:cs typeface="Arial"/>
            </a:endParaRPr>
          </a:p>
          <a:p>
            <a:r>
              <a:rPr lang="en-US" sz="1400">
                <a:latin typeface="Arial"/>
                <a:cs typeface="Arial"/>
              </a:rPr>
              <a:t>Abhinav Nehra (UB #50539727) </a:t>
            </a:r>
            <a:endParaRPr lang="en-US">
              <a:latin typeface="Impact" panose="020B0806030902050204"/>
              <a:cs typeface="Arial"/>
            </a:endParaRPr>
          </a:p>
          <a:p>
            <a:r>
              <a:rPr lang="en-US" sz="1400">
                <a:latin typeface="Arial"/>
                <a:cs typeface="Arial"/>
              </a:rPr>
              <a:t>Kumar Utkarsh (UB #50540352)</a:t>
            </a:r>
            <a:endParaRPr lang="en-US">
              <a:latin typeface="Impact" panose="020B0806030902050204"/>
              <a:cs typeface="Arial"/>
            </a:endParaRPr>
          </a:p>
          <a:p>
            <a:r>
              <a:rPr lang="en-US" sz="1400">
                <a:latin typeface="Arial"/>
                <a:cs typeface="Arial"/>
              </a:rPr>
              <a:t>AISHWARYA NAYAK(UB #50453772)</a:t>
            </a:r>
            <a:br>
              <a:rPr lang="en-US" sz="1400">
                <a:latin typeface="Arial"/>
                <a:cs typeface="Arial"/>
              </a:rPr>
            </a:br>
            <a:br>
              <a:rPr lang="en-US" sz="1400">
                <a:latin typeface="Arial"/>
                <a:cs typeface="Arial"/>
              </a:rPr>
            </a:br>
            <a:r>
              <a:rPr lang="en-US" sz="1400">
                <a:latin typeface="Arial"/>
                <a:cs typeface="Arial"/>
              </a:rPr>
              <a:t> </a:t>
            </a:r>
            <a:br>
              <a:rPr lang="en-US" sz="1400">
                <a:latin typeface="Arial"/>
                <a:cs typeface="Arial"/>
              </a:rPr>
            </a:br>
            <a:br>
              <a:rPr lang="en-US" sz="1400">
                <a:latin typeface="Arial"/>
                <a:cs typeface="Arial"/>
              </a:rPr>
            </a:br>
            <a:r>
              <a:rPr lang="en-US" sz="1400">
                <a:latin typeface="Arial"/>
                <a:cs typeface="Arial"/>
              </a:rPr>
              <a:t>  </a:t>
            </a:r>
            <a:endParaRPr lang="en-US"/>
          </a:p>
          <a:p>
            <a:endParaRPr lang="en-US"/>
          </a:p>
        </p:txBody>
      </p:sp>
    </p:spTree>
    <p:extLst>
      <p:ext uri="{BB962C8B-B14F-4D97-AF65-F5344CB8AC3E}">
        <p14:creationId xmlns:p14="http://schemas.microsoft.com/office/powerpoint/2010/main" val="7627963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E57B4E5D-5FEC-0514-F42D-F5C19C889C38}"/>
              </a:ext>
            </a:extLst>
          </p:cNvPr>
          <p:cNvGrpSpPr/>
          <p:nvPr/>
        </p:nvGrpSpPr>
        <p:grpSpPr>
          <a:xfrm>
            <a:off x="714364" y="135736"/>
            <a:ext cx="8822542" cy="635789"/>
            <a:chOff x="714364" y="135736"/>
            <a:chExt cx="8822542" cy="635789"/>
          </a:xfrm>
        </p:grpSpPr>
        <p:sp>
          <p:nvSpPr>
            <p:cNvPr id="6" name="Arrow: Right 5">
              <a:extLst>
                <a:ext uri="{FF2B5EF4-FFF2-40B4-BE49-F238E27FC236}">
                  <a16:creationId xmlns:a16="http://schemas.microsoft.com/office/drawing/2014/main" id="{0F98D117-754F-B4E2-0C52-7FE1051B1F1A}"/>
                </a:ext>
              </a:extLst>
            </p:cNvPr>
            <p:cNvSpPr/>
            <p:nvPr/>
          </p:nvSpPr>
          <p:spPr>
            <a:xfrm>
              <a:off x="714364" y="135736"/>
              <a:ext cx="1293018" cy="635789"/>
            </a:xfrm>
            <a:prstGeom prst="rightArrow">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Diagonal Corners Rounded 7">
              <a:extLst>
                <a:ext uri="{FF2B5EF4-FFF2-40B4-BE49-F238E27FC236}">
                  <a16:creationId xmlns:a16="http://schemas.microsoft.com/office/drawing/2014/main" id="{C3F318BB-D022-5B1B-6761-089984890498}"/>
                </a:ext>
              </a:extLst>
            </p:cNvPr>
            <p:cNvSpPr/>
            <p:nvPr/>
          </p:nvSpPr>
          <p:spPr>
            <a:xfrm>
              <a:off x="2593181" y="221456"/>
              <a:ext cx="6943725" cy="482643"/>
            </a:xfrm>
            <a:prstGeom prst="round2Diag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400"/>
                <a:t>Objective</a:t>
              </a:r>
              <a:endParaRPr lang="en-US" sz="1100"/>
            </a:p>
          </p:txBody>
        </p:sp>
      </p:grpSp>
      <mc:AlternateContent xmlns:mc="http://schemas.openxmlformats.org/markup-compatibility/2006">
        <mc:Choice xmlns:am3d="http://schemas.microsoft.com/office/drawing/2017/model3d" Requires="am3d">
          <p:graphicFrame>
            <p:nvGraphicFramePr>
              <p:cNvPr id="9" name="3D Model 8" descr="Beating heart">
                <a:extLst>
                  <a:ext uri="{FF2B5EF4-FFF2-40B4-BE49-F238E27FC236}">
                    <a16:creationId xmlns:a16="http://schemas.microsoft.com/office/drawing/2014/main" id="{7440F767-9DD6-76CB-B5DF-9A4E7F7FD7D9}"/>
                  </a:ext>
                </a:extLst>
              </p:cNvPr>
              <p:cNvGraphicFramePr/>
              <p:nvPr>
                <p:extLst>
                  <p:ext uri="{D42A27DB-BD31-4B8C-83A1-F6EECF244321}">
                    <p14:modId xmlns:p14="http://schemas.microsoft.com/office/powerpoint/2010/main" val="494671874"/>
                  </p:ext>
                </p:extLst>
              </p:nvPr>
            </p:nvGraphicFramePr>
            <p:xfrm>
              <a:off x="9550656" y="4774929"/>
              <a:ext cx="779208" cy="625771"/>
            </p:xfrm>
            <a:graphic>
              <a:graphicData uri="http://schemas.microsoft.com/office/drawing/2017/model3d">
                <am3d:model3d r:embed="rId2">
                  <am3d:spPr>
                    <a:xfrm>
                      <a:off x="0" y="0"/>
                      <a:ext cx="779208" cy="625771"/>
                    </a:xfrm>
                    <a:prstGeom prst="rect">
                      <a:avLst/>
                    </a:prstGeom>
                  </am3d:spPr>
                  <am3d:camera>
                    <am3d:pos x="0" y="0" z="64201578"/>
                    <am3d:up dx="0" dy="36000000" dz="0"/>
                    <am3d:lookAt x="0" y="0" z="0"/>
                    <am3d:perspective fov="2700000"/>
                  </am3d:camera>
                  <am3d:trans>
                    <am3d:meterPerModelUnit n="5624546" d="1000000"/>
                    <am3d:preTrans dx="225996" dy="-17636886" dz="3137461"/>
                    <am3d:scale>
                      <am3d:sx n="1000000" d="1000000"/>
                      <am3d:sy n="1000000" d="1000000"/>
                      <am3d:sz n="1000000" d="1000000"/>
                    </am3d:scale>
                    <am3d:rot/>
                    <am3d:postTrans dx="0" dy="0" dz="0"/>
                  </am3d:trans>
                  <am3d:raster rName="Office3DRenderer" rVer="16.0.8326">
                    <am3d:blip r:embed="rId3"/>
                  </am3d:raster>
                  <am3d:extLst>
                    <a:ext uri="{9A65AA19-BECB-4387-8358-8AD5134E1D82}">
                      <a3danim:embedAnim xmlns:a3danim="http://schemas.microsoft.com/office/drawing/2018/animation/model3d" animId="0">
                        <a3danim:animPr length="1000" count="indefinite"/>
                      </a3danim:embedAnim>
                    </a:ext>
                    <a:ext uri="{E9DE012E-A134-456F-84FE-255F9AAD75C6}">
                      <a3danim:posterFrame xmlns:a3danim="http://schemas.microsoft.com/office/drawing/2018/animation/model3d" animId="0"/>
                    </a:ext>
                  </am3d:extLst>
                  <am3d:objViewport viewportSz="81310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9" name="3D Model 8" descr="Beating heart">
                <a:extLst>
                  <a:ext uri="{FF2B5EF4-FFF2-40B4-BE49-F238E27FC236}">
                    <a16:creationId xmlns:a16="http://schemas.microsoft.com/office/drawing/2014/main" id="{7440F767-9DD6-76CB-B5DF-9A4E7F7FD7D9}"/>
                  </a:ext>
                </a:extLst>
              </p:cNvPr>
              <p:cNvPicPr>
                <a:picLocks noGrp="1" noRot="1" noChangeAspect="1" noMove="1" noResize="1" noEditPoints="1" noAdjustHandles="1" noChangeArrowheads="1" noChangeShapeType="1" noCrop="1"/>
              </p:cNvPicPr>
              <p:nvPr/>
            </p:nvPicPr>
            <p:blipFill>
              <a:blip r:embed="rId3"/>
              <a:stretch>
                <a:fillRect/>
              </a:stretch>
            </p:blipFill>
            <p:spPr>
              <a:xfrm>
                <a:off x="9550656" y="4774929"/>
                <a:ext cx="779208" cy="625771"/>
              </a:xfrm>
              <a:prstGeom prst="rect">
                <a:avLst/>
              </a:prstGeom>
            </p:spPr>
          </p:pic>
        </mc:Fallback>
      </mc:AlternateContent>
      <p:grpSp>
        <p:nvGrpSpPr>
          <p:cNvPr id="2" name="Group 1">
            <a:extLst>
              <a:ext uri="{FF2B5EF4-FFF2-40B4-BE49-F238E27FC236}">
                <a16:creationId xmlns:a16="http://schemas.microsoft.com/office/drawing/2014/main" id="{B6A40988-8C5A-C9FA-F054-71D4ACFDB8F6}"/>
              </a:ext>
            </a:extLst>
          </p:cNvPr>
          <p:cNvGrpSpPr/>
          <p:nvPr/>
        </p:nvGrpSpPr>
        <p:grpSpPr>
          <a:xfrm>
            <a:off x="716740" y="923937"/>
            <a:ext cx="8822542" cy="635789"/>
            <a:chOff x="714364" y="135736"/>
            <a:chExt cx="8822542" cy="635789"/>
          </a:xfrm>
        </p:grpSpPr>
        <p:sp>
          <p:nvSpPr>
            <p:cNvPr id="3" name="Arrow: Right 2">
              <a:extLst>
                <a:ext uri="{FF2B5EF4-FFF2-40B4-BE49-F238E27FC236}">
                  <a16:creationId xmlns:a16="http://schemas.microsoft.com/office/drawing/2014/main" id="{4984E04A-EF93-6622-6DE6-E00C0F7BD008}"/>
                </a:ext>
              </a:extLst>
            </p:cNvPr>
            <p:cNvSpPr/>
            <p:nvPr/>
          </p:nvSpPr>
          <p:spPr>
            <a:xfrm>
              <a:off x="714364" y="135736"/>
              <a:ext cx="1293018" cy="635789"/>
            </a:xfrm>
            <a:prstGeom prst="rightArrow">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Diagonal Corners Rounded 3">
              <a:extLst>
                <a:ext uri="{FF2B5EF4-FFF2-40B4-BE49-F238E27FC236}">
                  <a16:creationId xmlns:a16="http://schemas.microsoft.com/office/drawing/2014/main" id="{D86AECFC-FA7C-2FCC-E273-9E15FA6A3704}"/>
                </a:ext>
              </a:extLst>
            </p:cNvPr>
            <p:cNvSpPr/>
            <p:nvPr/>
          </p:nvSpPr>
          <p:spPr>
            <a:xfrm>
              <a:off x="2593181" y="221456"/>
              <a:ext cx="6943725" cy="482643"/>
            </a:xfrm>
            <a:prstGeom prst="round2Diag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400"/>
                <a:t>Dataset overview</a:t>
              </a:r>
              <a:endParaRPr lang="en-US" sz="1100"/>
            </a:p>
          </p:txBody>
        </p:sp>
      </p:grpSp>
      <p:grpSp>
        <p:nvGrpSpPr>
          <p:cNvPr id="5" name="Group 4">
            <a:extLst>
              <a:ext uri="{FF2B5EF4-FFF2-40B4-BE49-F238E27FC236}">
                <a16:creationId xmlns:a16="http://schemas.microsoft.com/office/drawing/2014/main" id="{B8DABE8D-F0CB-6833-E767-247BCEEBF140}"/>
              </a:ext>
            </a:extLst>
          </p:cNvPr>
          <p:cNvGrpSpPr/>
          <p:nvPr/>
        </p:nvGrpSpPr>
        <p:grpSpPr>
          <a:xfrm>
            <a:off x="711972" y="1690707"/>
            <a:ext cx="8822542" cy="635789"/>
            <a:chOff x="714364" y="135736"/>
            <a:chExt cx="8822542" cy="635789"/>
          </a:xfrm>
        </p:grpSpPr>
        <p:sp>
          <p:nvSpPr>
            <p:cNvPr id="10" name="Arrow: Right 9">
              <a:extLst>
                <a:ext uri="{FF2B5EF4-FFF2-40B4-BE49-F238E27FC236}">
                  <a16:creationId xmlns:a16="http://schemas.microsoft.com/office/drawing/2014/main" id="{E3A616AD-B938-3ABD-6892-834B908948BD}"/>
                </a:ext>
              </a:extLst>
            </p:cNvPr>
            <p:cNvSpPr/>
            <p:nvPr/>
          </p:nvSpPr>
          <p:spPr>
            <a:xfrm>
              <a:off x="714364" y="135736"/>
              <a:ext cx="1293018" cy="635789"/>
            </a:xfrm>
            <a:prstGeom prst="rightArrow">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Diagonal Corners Rounded 10">
              <a:extLst>
                <a:ext uri="{FF2B5EF4-FFF2-40B4-BE49-F238E27FC236}">
                  <a16:creationId xmlns:a16="http://schemas.microsoft.com/office/drawing/2014/main" id="{259BAC3B-78BB-34F2-6950-D3CD894F5D6B}"/>
                </a:ext>
              </a:extLst>
            </p:cNvPr>
            <p:cNvSpPr/>
            <p:nvPr/>
          </p:nvSpPr>
          <p:spPr>
            <a:xfrm>
              <a:off x="2593181" y="221456"/>
              <a:ext cx="6943725" cy="482643"/>
            </a:xfrm>
            <a:prstGeom prst="round2Diag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400"/>
                <a:t>Data issues</a:t>
              </a:r>
              <a:endParaRPr lang="en-US" sz="1100"/>
            </a:p>
          </p:txBody>
        </p:sp>
      </p:grpSp>
      <p:grpSp>
        <p:nvGrpSpPr>
          <p:cNvPr id="12" name="Group 11">
            <a:extLst>
              <a:ext uri="{FF2B5EF4-FFF2-40B4-BE49-F238E27FC236}">
                <a16:creationId xmlns:a16="http://schemas.microsoft.com/office/drawing/2014/main" id="{04EC1EC5-7A73-D956-8A2F-801F0BBF5B91}"/>
              </a:ext>
            </a:extLst>
          </p:cNvPr>
          <p:cNvGrpSpPr/>
          <p:nvPr/>
        </p:nvGrpSpPr>
        <p:grpSpPr>
          <a:xfrm>
            <a:off x="714350" y="2464621"/>
            <a:ext cx="8822542" cy="635789"/>
            <a:chOff x="714364" y="135736"/>
            <a:chExt cx="8822542" cy="635789"/>
          </a:xfrm>
        </p:grpSpPr>
        <p:sp>
          <p:nvSpPr>
            <p:cNvPr id="13" name="Arrow: Right 12">
              <a:extLst>
                <a:ext uri="{FF2B5EF4-FFF2-40B4-BE49-F238E27FC236}">
                  <a16:creationId xmlns:a16="http://schemas.microsoft.com/office/drawing/2014/main" id="{A5EA620E-1DA3-635A-0FCB-403EB4281CE8}"/>
                </a:ext>
              </a:extLst>
            </p:cNvPr>
            <p:cNvSpPr/>
            <p:nvPr/>
          </p:nvSpPr>
          <p:spPr>
            <a:xfrm>
              <a:off x="714364" y="135736"/>
              <a:ext cx="1293018" cy="635789"/>
            </a:xfrm>
            <a:prstGeom prst="rightArrow">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Diagonal Corners Rounded 13">
              <a:extLst>
                <a:ext uri="{FF2B5EF4-FFF2-40B4-BE49-F238E27FC236}">
                  <a16:creationId xmlns:a16="http://schemas.microsoft.com/office/drawing/2014/main" id="{5CA8230C-ECB7-461F-EAB8-7DE17DE5E3C5}"/>
                </a:ext>
              </a:extLst>
            </p:cNvPr>
            <p:cNvSpPr/>
            <p:nvPr/>
          </p:nvSpPr>
          <p:spPr>
            <a:xfrm>
              <a:off x="2593181" y="221456"/>
              <a:ext cx="6943725" cy="482643"/>
            </a:xfrm>
            <a:prstGeom prst="round2Diag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400"/>
                <a:t>Data mining</a:t>
              </a:r>
              <a:endParaRPr lang="en-US" sz="1100"/>
            </a:p>
          </p:txBody>
        </p:sp>
      </p:grpSp>
      <p:grpSp>
        <p:nvGrpSpPr>
          <p:cNvPr id="15" name="Group 14">
            <a:extLst>
              <a:ext uri="{FF2B5EF4-FFF2-40B4-BE49-F238E27FC236}">
                <a16:creationId xmlns:a16="http://schemas.microsoft.com/office/drawing/2014/main" id="{9C9E84D3-21C5-115B-FB97-BDDB1A3FB494}"/>
              </a:ext>
            </a:extLst>
          </p:cNvPr>
          <p:cNvGrpSpPr/>
          <p:nvPr/>
        </p:nvGrpSpPr>
        <p:grpSpPr>
          <a:xfrm>
            <a:off x="716726" y="3245677"/>
            <a:ext cx="8822542" cy="635789"/>
            <a:chOff x="714364" y="135736"/>
            <a:chExt cx="8822542" cy="635789"/>
          </a:xfrm>
        </p:grpSpPr>
        <p:sp>
          <p:nvSpPr>
            <p:cNvPr id="16" name="Arrow: Right 15">
              <a:extLst>
                <a:ext uri="{FF2B5EF4-FFF2-40B4-BE49-F238E27FC236}">
                  <a16:creationId xmlns:a16="http://schemas.microsoft.com/office/drawing/2014/main" id="{66385483-8D99-DD6C-82C0-93AB0B88E8A7}"/>
                </a:ext>
              </a:extLst>
            </p:cNvPr>
            <p:cNvSpPr/>
            <p:nvPr/>
          </p:nvSpPr>
          <p:spPr>
            <a:xfrm>
              <a:off x="714364" y="135736"/>
              <a:ext cx="1293018" cy="635789"/>
            </a:xfrm>
            <a:prstGeom prst="rightArrow">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Diagonal Corners Rounded 16">
              <a:extLst>
                <a:ext uri="{FF2B5EF4-FFF2-40B4-BE49-F238E27FC236}">
                  <a16:creationId xmlns:a16="http://schemas.microsoft.com/office/drawing/2014/main" id="{65F53DF3-F183-10E8-2BCB-0DF5FA7D4DFE}"/>
                </a:ext>
              </a:extLst>
            </p:cNvPr>
            <p:cNvSpPr/>
            <p:nvPr/>
          </p:nvSpPr>
          <p:spPr>
            <a:xfrm>
              <a:off x="2593181" y="221456"/>
              <a:ext cx="6943725" cy="482643"/>
            </a:xfrm>
            <a:prstGeom prst="round2Diag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400"/>
                <a:t>EDA</a:t>
              </a:r>
              <a:endParaRPr lang="en-US" sz="1100"/>
            </a:p>
          </p:txBody>
        </p:sp>
      </p:grpSp>
      <p:grpSp>
        <p:nvGrpSpPr>
          <p:cNvPr id="18" name="Group 17">
            <a:extLst>
              <a:ext uri="{FF2B5EF4-FFF2-40B4-BE49-F238E27FC236}">
                <a16:creationId xmlns:a16="http://schemas.microsoft.com/office/drawing/2014/main" id="{6D887C9E-8637-8628-1244-092D3112E521}"/>
              </a:ext>
            </a:extLst>
          </p:cNvPr>
          <p:cNvGrpSpPr/>
          <p:nvPr/>
        </p:nvGrpSpPr>
        <p:grpSpPr>
          <a:xfrm>
            <a:off x="711961" y="4012443"/>
            <a:ext cx="8822542" cy="635789"/>
            <a:chOff x="714364" y="135736"/>
            <a:chExt cx="8822542" cy="635789"/>
          </a:xfrm>
        </p:grpSpPr>
        <p:sp>
          <p:nvSpPr>
            <p:cNvPr id="19" name="Arrow: Right 18">
              <a:extLst>
                <a:ext uri="{FF2B5EF4-FFF2-40B4-BE49-F238E27FC236}">
                  <a16:creationId xmlns:a16="http://schemas.microsoft.com/office/drawing/2014/main" id="{B05724AE-FC09-64EE-6389-69451FE058CF}"/>
                </a:ext>
              </a:extLst>
            </p:cNvPr>
            <p:cNvSpPr/>
            <p:nvPr/>
          </p:nvSpPr>
          <p:spPr>
            <a:xfrm>
              <a:off x="714364" y="135736"/>
              <a:ext cx="1293018" cy="635789"/>
            </a:xfrm>
            <a:prstGeom prst="rightArrow">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Diagonal Corners Rounded 19">
              <a:extLst>
                <a:ext uri="{FF2B5EF4-FFF2-40B4-BE49-F238E27FC236}">
                  <a16:creationId xmlns:a16="http://schemas.microsoft.com/office/drawing/2014/main" id="{F22A8AFF-4F3B-CF57-7AB1-EC963E7B6944}"/>
                </a:ext>
              </a:extLst>
            </p:cNvPr>
            <p:cNvSpPr/>
            <p:nvPr/>
          </p:nvSpPr>
          <p:spPr>
            <a:xfrm>
              <a:off x="2593181" y="221456"/>
              <a:ext cx="6943725" cy="482643"/>
            </a:xfrm>
            <a:prstGeom prst="round2Diag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400"/>
                <a:t>Model training results &amp; conclusions</a:t>
              </a:r>
              <a:endParaRPr lang="en-US" sz="1100"/>
            </a:p>
          </p:txBody>
        </p:sp>
      </p:grpSp>
      <p:grpSp>
        <p:nvGrpSpPr>
          <p:cNvPr id="21" name="Group 20">
            <a:extLst>
              <a:ext uri="{FF2B5EF4-FFF2-40B4-BE49-F238E27FC236}">
                <a16:creationId xmlns:a16="http://schemas.microsoft.com/office/drawing/2014/main" id="{E755C7DC-452D-F192-2C26-2A9549F68E7A}"/>
              </a:ext>
            </a:extLst>
          </p:cNvPr>
          <p:cNvGrpSpPr/>
          <p:nvPr/>
        </p:nvGrpSpPr>
        <p:grpSpPr>
          <a:xfrm>
            <a:off x="714340" y="4772067"/>
            <a:ext cx="8822542" cy="635789"/>
            <a:chOff x="714364" y="135736"/>
            <a:chExt cx="8822542" cy="635789"/>
          </a:xfrm>
        </p:grpSpPr>
        <p:sp>
          <p:nvSpPr>
            <p:cNvPr id="22" name="Arrow: Right 21">
              <a:extLst>
                <a:ext uri="{FF2B5EF4-FFF2-40B4-BE49-F238E27FC236}">
                  <a16:creationId xmlns:a16="http://schemas.microsoft.com/office/drawing/2014/main" id="{813C6E97-3F72-9C23-52A3-A6DC382AD2DA}"/>
                </a:ext>
              </a:extLst>
            </p:cNvPr>
            <p:cNvSpPr/>
            <p:nvPr/>
          </p:nvSpPr>
          <p:spPr>
            <a:xfrm>
              <a:off x="714364" y="135736"/>
              <a:ext cx="1293018" cy="635789"/>
            </a:xfrm>
            <a:prstGeom prst="rightArrow">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Diagonal Corners Rounded 22">
              <a:extLst>
                <a:ext uri="{FF2B5EF4-FFF2-40B4-BE49-F238E27FC236}">
                  <a16:creationId xmlns:a16="http://schemas.microsoft.com/office/drawing/2014/main" id="{92755C8F-83AB-8CEC-AA87-A9E84FB03E0E}"/>
                </a:ext>
              </a:extLst>
            </p:cNvPr>
            <p:cNvSpPr/>
            <p:nvPr/>
          </p:nvSpPr>
          <p:spPr>
            <a:xfrm>
              <a:off x="2593181" y="221456"/>
              <a:ext cx="6943725" cy="482643"/>
            </a:xfrm>
            <a:prstGeom prst="round2Diag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400"/>
                <a:t>Future work</a:t>
              </a:r>
              <a:endParaRPr lang="en-US" sz="1100"/>
            </a:p>
          </p:txBody>
        </p:sp>
      </p:grpSp>
    </p:spTree>
    <p:extLst>
      <p:ext uri="{BB962C8B-B14F-4D97-AF65-F5344CB8AC3E}">
        <p14:creationId xmlns:p14="http://schemas.microsoft.com/office/powerpoint/2010/main" val="2719726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0" presetClass="emph" presetSubtype="1" repeatCount="indefinite" fill="hold" nodeType="withEffect">
                                  <p:stCondLst>
                                    <p:cond delay="0"/>
                                  </p:stCondLst>
                                  <p:childTnLst>
                                    <p:anim calcmode="lin" valueType="num">
                                      <p:cBhvr>
                                        <p:cTn id="6" dur="1000" fill="hold"/>
                                        <p:tgtEl>
                                          <p:spTgt spid="9"/>
                                        </p:tgtEl>
                                        <p:attrNameLst>
                                          <p:attrName>embedded1</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9D621F9-0272-23BB-0C89-D670F5F4E5A2}"/>
              </a:ext>
            </a:extLst>
          </p:cNvPr>
          <p:cNvSpPr txBox="1"/>
          <p:nvPr/>
        </p:nvSpPr>
        <p:spPr>
          <a:xfrm>
            <a:off x="1702340" y="194553"/>
            <a:ext cx="779742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Future Work</a:t>
            </a:r>
          </a:p>
        </p:txBody>
      </p:sp>
      <p:sp>
        <p:nvSpPr>
          <p:cNvPr id="3" name="TextBox 2">
            <a:extLst>
              <a:ext uri="{FF2B5EF4-FFF2-40B4-BE49-F238E27FC236}">
                <a16:creationId xmlns:a16="http://schemas.microsoft.com/office/drawing/2014/main" id="{5B8111B1-3B5A-F9F5-C309-AEB5748EA24F}"/>
              </a:ext>
            </a:extLst>
          </p:cNvPr>
          <p:cNvSpPr txBox="1"/>
          <p:nvPr/>
        </p:nvSpPr>
        <p:spPr>
          <a:xfrm>
            <a:off x="0" y="563885"/>
            <a:ext cx="11594878" cy="521995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marR="0" lvl="0" indent="-342900">
              <a:lnSpc>
                <a:spcPct val="107000"/>
              </a:lnSpc>
              <a:spcBef>
                <a:spcPts val="0"/>
              </a:spcBef>
              <a:spcAft>
                <a:spcPts val="0"/>
              </a:spcAft>
              <a:buFont typeface="Symbol" panose="05050102010706020507" pitchFamily="18" charset="2"/>
              <a:buChar char=""/>
            </a:pPr>
            <a:r>
              <a:rPr lang="en-US" sz="1800" b="1" kern="100">
                <a:effectLst/>
                <a:latin typeface="Calibri" panose="020F0502020204030204" pitchFamily="34" charset="0"/>
                <a:ea typeface="Calibri" panose="020F0502020204030204" pitchFamily="34" charset="0"/>
                <a:cs typeface="Times New Roman" panose="02020603050405020304" pitchFamily="18" charset="0"/>
              </a:rPr>
              <a:t>Augment the Dataset</a:t>
            </a:r>
            <a:endParaRPr lang="en-US" sz="1800" kern="100">
              <a:effectLst/>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Courier New" panose="02070309020205020404" pitchFamily="49" charset="0"/>
              <a:buChar char="o"/>
            </a:pPr>
            <a:r>
              <a:rPr lang="en-US" kern="100">
                <a:effectLst/>
                <a:latin typeface="Calibri" panose="020F0502020204030204" pitchFamily="34" charset="0"/>
                <a:ea typeface="Calibri" panose="020F0502020204030204" pitchFamily="34" charset="0"/>
                <a:cs typeface="Times New Roman" panose="02020603050405020304" pitchFamily="18" charset="0"/>
              </a:rPr>
              <a:t>Enrich the existing dataset by integrating additional data from diverse sources to broaden the feature set. This expanded pool of descriptors aims to enhance the model's resilience and generalizability.</a:t>
            </a:r>
          </a:p>
          <a:p>
            <a:pPr marL="685800" marR="0">
              <a:lnSpc>
                <a:spcPct val="107000"/>
              </a:lnSpc>
              <a:spcBef>
                <a:spcPts val="0"/>
              </a:spcBef>
              <a:spcAft>
                <a:spcPts val="0"/>
              </a:spcAft>
            </a:pPr>
            <a:endParaRPr lang="en-US" sz="1800" kern="100">
              <a:effectLst/>
              <a:latin typeface="Calibri"/>
              <a:ea typeface="Calibri" panose="020F0502020204030204" pitchFamily="34" charset="0"/>
              <a:cs typeface="Times New Roman"/>
            </a:endParaRPr>
          </a:p>
          <a:p>
            <a:pPr marL="342900" marR="0" lvl="0" indent="-342900">
              <a:lnSpc>
                <a:spcPct val="107000"/>
              </a:lnSpc>
              <a:spcBef>
                <a:spcPts val="0"/>
              </a:spcBef>
              <a:spcAft>
                <a:spcPts val="0"/>
              </a:spcAft>
              <a:buFont typeface="Symbol" panose="05050102010706020507" pitchFamily="18" charset="2"/>
              <a:buChar char=""/>
            </a:pPr>
            <a:r>
              <a:rPr lang="en-US" sz="1800" b="1" kern="100">
                <a:effectLst/>
                <a:latin typeface="Calibri" panose="020F0502020204030204" pitchFamily="34" charset="0"/>
                <a:ea typeface="Calibri" panose="020F0502020204030204" pitchFamily="34" charset="0"/>
                <a:cs typeface="Times New Roman" panose="02020603050405020304" pitchFamily="18" charset="0"/>
              </a:rPr>
              <a:t>Feature-Engineering</a:t>
            </a:r>
            <a:endParaRPr lang="en-US" sz="1800" kern="100">
              <a:effectLst/>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Courier New" panose="02070309020205020404" pitchFamily="49" charset="0"/>
              <a:buChar char="o"/>
            </a:pPr>
            <a:r>
              <a:rPr lang="en-US" kern="100">
                <a:effectLst/>
                <a:latin typeface="Calibri" panose="020F0502020204030204" pitchFamily="34" charset="0"/>
                <a:ea typeface="Calibri" panose="020F0502020204030204" pitchFamily="34" charset="0"/>
                <a:cs typeface="Times New Roman" panose="02020603050405020304" pitchFamily="18" charset="0"/>
              </a:rPr>
              <a:t>Once we integrate this dataset with more descriptors, we can try feature engineering and see if we are able to generate a whole new descriptor which can improve our model's performance.</a:t>
            </a:r>
          </a:p>
          <a:p>
            <a:pPr marL="685800" marR="0">
              <a:lnSpc>
                <a:spcPct val="107000"/>
              </a:lnSpc>
              <a:spcBef>
                <a:spcPts val="0"/>
              </a:spcBef>
              <a:spcAft>
                <a:spcPts val="0"/>
              </a:spcAft>
            </a:pPr>
            <a:endParaRPr lang="en-US" sz="1800" kern="100">
              <a:effectLst/>
              <a:latin typeface="Calibri"/>
              <a:ea typeface="Calibri" panose="020F0502020204030204" pitchFamily="34" charset="0"/>
              <a:cs typeface="Times New Roman"/>
            </a:endParaRPr>
          </a:p>
          <a:p>
            <a:pPr marL="342900" marR="0" lvl="0" indent="-342900">
              <a:lnSpc>
                <a:spcPct val="107000"/>
              </a:lnSpc>
              <a:spcBef>
                <a:spcPts val="0"/>
              </a:spcBef>
              <a:spcAft>
                <a:spcPts val="0"/>
              </a:spcAft>
              <a:buFont typeface="Symbol" panose="05050102010706020507" pitchFamily="18" charset="2"/>
              <a:buChar char=""/>
            </a:pPr>
            <a:r>
              <a:rPr lang="en-US" sz="1800" b="1" kern="100">
                <a:effectLst/>
                <a:latin typeface="Calibri" panose="020F0502020204030204" pitchFamily="34" charset="0"/>
                <a:ea typeface="Calibri" panose="020F0502020204030204" pitchFamily="34" charset="0"/>
                <a:cs typeface="Times New Roman" panose="02020603050405020304" pitchFamily="18" charset="0"/>
              </a:rPr>
              <a:t>Integration with visualization tool</a:t>
            </a:r>
            <a:endParaRPr lang="en-US" sz="1800" kern="100">
              <a:effectLst/>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Courier New" panose="02070309020205020404" pitchFamily="49" charset="0"/>
              <a:buChar char="o"/>
            </a:pPr>
            <a:r>
              <a:rPr lang="en-US" kern="100">
                <a:effectLst/>
                <a:latin typeface="Calibri" panose="020F0502020204030204" pitchFamily="34" charset="0"/>
                <a:ea typeface="Calibri" panose="020F0502020204030204" pitchFamily="34" charset="0"/>
                <a:cs typeface="Times New Roman" panose="02020603050405020304" pitchFamily="18" charset="0"/>
              </a:rPr>
              <a:t>Explore the integration of this project with sophisticated visualization tools such as Tableau or Power BI. Leveraging these tools aims to offer more exhaustive and comprehensive visual representations, facilitating in-depth exploration of data.</a:t>
            </a:r>
          </a:p>
          <a:p>
            <a:pPr marL="685800" marR="0">
              <a:lnSpc>
                <a:spcPct val="107000"/>
              </a:lnSpc>
              <a:spcBef>
                <a:spcPts val="0"/>
              </a:spcBef>
              <a:spcAft>
                <a:spcPts val="0"/>
              </a:spcAft>
            </a:pPr>
            <a:endParaRPr lang="en-US" sz="1800" kern="100">
              <a:effectLst/>
              <a:latin typeface="Calibri"/>
              <a:ea typeface="Calibri" panose="020F0502020204030204" pitchFamily="34" charset="0"/>
              <a:cs typeface="Times New Roman"/>
            </a:endParaRPr>
          </a:p>
          <a:p>
            <a:pPr marL="342900" marR="0" lvl="0" indent="-342900">
              <a:lnSpc>
                <a:spcPct val="107000"/>
              </a:lnSpc>
              <a:spcBef>
                <a:spcPts val="0"/>
              </a:spcBef>
              <a:spcAft>
                <a:spcPts val="0"/>
              </a:spcAft>
              <a:buFont typeface="Symbol" panose="05050102010706020507" pitchFamily="18" charset="2"/>
              <a:buChar char=""/>
            </a:pPr>
            <a:r>
              <a:rPr lang="en-US" sz="1800" b="1" kern="100">
                <a:effectLst/>
                <a:latin typeface="Calibri" panose="020F0502020204030204" pitchFamily="34" charset="0"/>
                <a:ea typeface="Calibri" panose="020F0502020204030204" pitchFamily="34" charset="0"/>
                <a:cs typeface="Times New Roman" panose="02020603050405020304" pitchFamily="18" charset="0"/>
              </a:rPr>
              <a:t>Creation of a Front-End API</a:t>
            </a:r>
            <a:endParaRPr lang="en-US" sz="1800" kern="100">
              <a:effectLst/>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spcAft>
                <a:spcPts val="800"/>
              </a:spcAft>
              <a:buFont typeface="Courier New" panose="02070309020205020404" pitchFamily="49" charset="0"/>
              <a:buChar char="o"/>
            </a:pPr>
            <a:r>
              <a:rPr lang="en-US" kern="100">
                <a:effectLst/>
                <a:latin typeface="Calibri" panose="020F0502020204030204" pitchFamily="34" charset="0"/>
                <a:ea typeface="Calibri" panose="020F0502020204030204" pitchFamily="34" charset="0"/>
                <a:cs typeface="Times New Roman" panose="02020603050405020304" pitchFamily="18" charset="0"/>
              </a:rPr>
              <a:t>We can create a front-end API with frameworks like stream-lit or flask to integrate with this model and deploy it on any cloud platform to make the predictions accessible via APIs.</a:t>
            </a:r>
          </a:p>
          <a:p>
            <a:pPr marL="0" marR="0">
              <a:lnSpc>
                <a:spcPct val="107000"/>
              </a:lnSpc>
              <a:spcBef>
                <a:spcPts val="0"/>
              </a:spcBef>
              <a:spcAft>
                <a:spcPts val="800"/>
              </a:spcAft>
            </a:pPr>
            <a:endParaRPr lang="en-US" sz="1800" kern="100">
              <a:effectLst/>
              <a:latin typeface="Calibri"/>
              <a:ea typeface="Calibri" panose="020F0502020204030204" pitchFamily="34" charset="0"/>
              <a:cs typeface="Times New Roman"/>
            </a:endParaRPr>
          </a:p>
        </p:txBody>
      </p:sp>
    </p:spTree>
    <p:extLst>
      <p:ext uri="{BB962C8B-B14F-4D97-AF65-F5344CB8AC3E}">
        <p14:creationId xmlns:p14="http://schemas.microsoft.com/office/powerpoint/2010/main" val="6844899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oup of people in a lecture hall&#10;&#10;Description automatically generated">
            <a:extLst>
              <a:ext uri="{FF2B5EF4-FFF2-40B4-BE49-F238E27FC236}">
                <a16:creationId xmlns:a16="http://schemas.microsoft.com/office/drawing/2014/main" id="{3694F563-C5C2-65DE-CCBC-BD03C8CEF2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383438"/>
            <a:ext cx="4876800" cy="4876800"/>
          </a:xfrm>
          <a:prstGeom prst="rect">
            <a:avLst/>
          </a:prstGeom>
        </p:spPr>
      </p:pic>
      <p:sp>
        <p:nvSpPr>
          <p:cNvPr id="4" name="TextBox 3">
            <a:extLst>
              <a:ext uri="{FF2B5EF4-FFF2-40B4-BE49-F238E27FC236}">
                <a16:creationId xmlns:a16="http://schemas.microsoft.com/office/drawing/2014/main" id="{F8B805B5-64AC-CA34-2C80-DD82939EA1A7}"/>
              </a:ext>
            </a:extLst>
          </p:cNvPr>
          <p:cNvSpPr txBox="1"/>
          <p:nvPr/>
        </p:nvSpPr>
        <p:spPr>
          <a:xfrm>
            <a:off x="-921716" y="1930689"/>
            <a:ext cx="7797422"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9600"/>
              <a:t>Q &amp; A</a:t>
            </a:r>
          </a:p>
        </p:txBody>
      </p:sp>
    </p:spTree>
    <p:extLst>
      <p:ext uri="{BB962C8B-B14F-4D97-AF65-F5344CB8AC3E}">
        <p14:creationId xmlns:p14="http://schemas.microsoft.com/office/powerpoint/2010/main" val="12036592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E57B4E5D-5FEC-0514-F42D-F5C19C889C38}"/>
              </a:ext>
            </a:extLst>
          </p:cNvPr>
          <p:cNvGrpSpPr/>
          <p:nvPr/>
        </p:nvGrpSpPr>
        <p:grpSpPr>
          <a:xfrm>
            <a:off x="714364" y="135736"/>
            <a:ext cx="8822542" cy="635789"/>
            <a:chOff x="714364" y="135736"/>
            <a:chExt cx="8822542" cy="635789"/>
          </a:xfrm>
        </p:grpSpPr>
        <p:sp>
          <p:nvSpPr>
            <p:cNvPr id="6" name="Arrow: Right 5">
              <a:extLst>
                <a:ext uri="{FF2B5EF4-FFF2-40B4-BE49-F238E27FC236}">
                  <a16:creationId xmlns:a16="http://schemas.microsoft.com/office/drawing/2014/main" id="{0F98D117-754F-B4E2-0C52-7FE1051B1F1A}"/>
                </a:ext>
              </a:extLst>
            </p:cNvPr>
            <p:cNvSpPr/>
            <p:nvPr/>
          </p:nvSpPr>
          <p:spPr>
            <a:xfrm>
              <a:off x="714364" y="135736"/>
              <a:ext cx="1293018" cy="635789"/>
            </a:xfrm>
            <a:prstGeom prst="rightArrow">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Diagonal Corners Rounded 7">
              <a:extLst>
                <a:ext uri="{FF2B5EF4-FFF2-40B4-BE49-F238E27FC236}">
                  <a16:creationId xmlns:a16="http://schemas.microsoft.com/office/drawing/2014/main" id="{C3F318BB-D022-5B1B-6761-089984890498}"/>
                </a:ext>
              </a:extLst>
            </p:cNvPr>
            <p:cNvSpPr/>
            <p:nvPr/>
          </p:nvSpPr>
          <p:spPr>
            <a:xfrm>
              <a:off x="2593181" y="221456"/>
              <a:ext cx="6943725" cy="482643"/>
            </a:xfrm>
            <a:prstGeom prst="round2Diag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400"/>
                <a:t>Objective</a:t>
              </a:r>
              <a:endParaRPr lang="en-US" sz="1100"/>
            </a:p>
          </p:txBody>
        </p:sp>
      </p:grpSp>
      <mc:AlternateContent xmlns:mc="http://schemas.openxmlformats.org/markup-compatibility/2006">
        <mc:Choice xmlns:am3d="http://schemas.microsoft.com/office/drawing/2017/model3d" Requires="am3d">
          <p:graphicFrame>
            <p:nvGraphicFramePr>
              <p:cNvPr id="9" name="3D Model 8" descr="Beating heart">
                <a:extLst>
                  <a:ext uri="{FF2B5EF4-FFF2-40B4-BE49-F238E27FC236}">
                    <a16:creationId xmlns:a16="http://schemas.microsoft.com/office/drawing/2014/main" id="{7440F767-9DD6-76CB-B5DF-9A4E7F7FD7D9}"/>
                  </a:ext>
                </a:extLst>
              </p:cNvPr>
              <p:cNvGraphicFramePr/>
              <p:nvPr>
                <p:extLst>
                  <p:ext uri="{D42A27DB-BD31-4B8C-83A1-F6EECF244321}">
                    <p14:modId xmlns:p14="http://schemas.microsoft.com/office/powerpoint/2010/main" val="3237110171"/>
                  </p:ext>
                </p:extLst>
              </p:nvPr>
            </p:nvGraphicFramePr>
            <p:xfrm>
              <a:off x="9550656" y="152898"/>
              <a:ext cx="779208" cy="625771"/>
            </p:xfrm>
            <a:graphic>
              <a:graphicData uri="http://schemas.microsoft.com/office/drawing/2017/model3d">
                <am3d:model3d r:embed="rId2">
                  <am3d:spPr>
                    <a:xfrm>
                      <a:off x="0" y="0"/>
                      <a:ext cx="779208" cy="625771"/>
                    </a:xfrm>
                    <a:prstGeom prst="rect">
                      <a:avLst/>
                    </a:prstGeom>
                  </am3d:spPr>
                  <am3d:camera>
                    <am3d:pos x="0" y="0" z="64201578"/>
                    <am3d:up dx="0" dy="36000000" dz="0"/>
                    <am3d:lookAt x="0" y="0" z="0"/>
                    <am3d:perspective fov="2700000"/>
                  </am3d:camera>
                  <am3d:trans>
                    <am3d:meterPerModelUnit n="5624546" d="1000000"/>
                    <am3d:preTrans dx="225996" dy="-17636886" dz="3137461"/>
                    <am3d:scale>
                      <am3d:sx n="1000000" d="1000000"/>
                      <am3d:sy n="1000000" d="1000000"/>
                      <am3d:sz n="1000000" d="1000000"/>
                    </am3d:scale>
                    <am3d:rot/>
                    <am3d:postTrans dx="0" dy="0" dz="0"/>
                  </am3d:trans>
                  <am3d:raster rName="Office3DRenderer" rVer="16.0.8326">
                    <am3d:blip r:embed="rId3"/>
                  </am3d:raster>
                  <am3d:extLst>
                    <a:ext uri="{9A65AA19-BECB-4387-8358-8AD5134E1D82}">
                      <a3danim:embedAnim xmlns:a3danim="http://schemas.microsoft.com/office/drawing/2018/animation/model3d" animId="0">
                        <a3danim:animPr length="1000" count="indefinite"/>
                      </a3danim:embedAnim>
                    </a:ext>
                    <a:ext uri="{E9DE012E-A134-456F-84FE-255F9AAD75C6}">
                      <a3danim:posterFrame xmlns:a3danim="http://schemas.microsoft.com/office/drawing/2018/animation/model3d" animId="0"/>
                    </a:ext>
                  </am3d:extLst>
                  <am3d:objViewport viewportSz="81310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9" name="3D Model 8" descr="Beating heart">
                <a:extLst>
                  <a:ext uri="{FF2B5EF4-FFF2-40B4-BE49-F238E27FC236}">
                    <a16:creationId xmlns:a16="http://schemas.microsoft.com/office/drawing/2014/main" id="{7440F767-9DD6-76CB-B5DF-9A4E7F7FD7D9}"/>
                  </a:ext>
                </a:extLst>
              </p:cNvPr>
              <p:cNvPicPr>
                <a:picLocks noGrp="1" noRot="1" noChangeAspect="1" noMove="1" noResize="1" noEditPoints="1" noAdjustHandles="1" noChangeArrowheads="1" noChangeShapeType="1" noCrop="1"/>
              </p:cNvPicPr>
              <p:nvPr/>
            </p:nvPicPr>
            <p:blipFill>
              <a:blip r:embed="rId3"/>
              <a:stretch>
                <a:fillRect/>
              </a:stretch>
            </p:blipFill>
            <p:spPr>
              <a:xfrm>
                <a:off x="9550656" y="152898"/>
                <a:ext cx="779208" cy="625771"/>
              </a:xfrm>
              <a:prstGeom prst="rect">
                <a:avLst/>
              </a:prstGeom>
            </p:spPr>
          </p:pic>
        </mc:Fallback>
      </mc:AlternateContent>
    </p:spTree>
    <p:extLst>
      <p:ext uri="{BB962C8B-B14F-4D97-AF65-F5344CB8AC3E}">
        <p14:creationId xmlns:p14="http://schemas.microsoft.com/office/powerpoint/2010/main" val="740812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0" presetClass="emph" presetSubtype="1" repeatCount="indefinite" fill="hold" nodeType="withEffect">
                                  <p:stCondLst>
                                    <p:cond delay="0"/>
                                  </p:stCondLst>
                                  <p:childTnLst>
                                    <p:anim calcmode="lin" valueType="num">
                                      <p:cBhvr>
                                        <p:cTn id="6" dur="1000" fill="hold"/>
                                        <p:tgtEl>
                                          <p:spTgt spid="9"/>
                                        </p:tgtEl>
                                        <p:attrNameLst>
                                          <p:attrName>embedded1</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olorful lamp with a black background&#10;&#10;Description automatically generated">
            <a:extLst>
              <a:ext uri="{FF2B5EF4-FFF2-40B4-BE49-F238E27FC236}">
                <a16:creationId xmlns:a16="http://schemas.microsoft.com/office/drawing/2014/main" id="{9FE2248A-0DFC-5E22-4E8B-5610B107A431}"/>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rot="19752357" flipH="1">
            <a:off x="30403" y="404648"/>
            <a:ext cx="2165299" cy="2122464"/>
          </a:xfrm>
          <a:prstGeom prst="rect">
            <a:avLst/>
          </a:prstGeom>
        </p:spPr>
      </p:pic>
      <p:sp>
        <p:nvSpPr>
          <p:cNvPr id="2" name="TextBox 1">
            <a:extLst>
              <a:ext uri="{FF2B5EF4-FFF2-40B4-BE49-F238E27FC236}">
                <a16:creationId xmlns:a16="http://schemas.microsoft.com/office/drawing/2014/main" id="{01F35FAD-7C4B-FE1D-EAE2-D52506C0618C}"/>
              </a:ext>
            </a:extLst>
          </p:cNvPr>
          <p:cNvSpPr txBox="1"/>
          <p:nvPr/>
        </p:nvSpPr>
        <p:spPr>
          <a:xfrm>
            <a:off x="1400175" y="1580823"/>
            <a:ext cx="1119512" cy="369332"/>
          </a:xfrm>
          <a:prstGeom prst="rect">
            <a:avLst/>
          </a:prstGeom>
          <a:noFill/>
        </p:spPr>
        <p:txBody>
          <a:bodyPr wrap="square" rtlCol="0">
            <a:spAutoFit/>
          </a:bodyPr>
          <a:lstStyle/>
          <a:p>
            <a:r>
              <a:rPr lang="en-US"/>
              <a:t>Objective</a:t>
            </a:r>
          </a:p>
        </p:txBody>
      </p:sp>
      <p:sp>
        <p:nvSpPr>
          <p:cNvPr id="6" name="Rectangle: Rounded Corners 5">
            <a:extLst>
              <a:ext uri="{FF2B5EF4-FFF2-40B4-BE49-F238E27FC236}">
                <a16:creationId xmlns:a16="http://schemas.microsoft.com/office/drawing/2014/main" id="{E8988897-3CC8-D048-6304-F1A973FF0E9A}"/>
              </a:ext>
            </a:extLst>
          </p:cNvPr>
          <p:cNvSpPr/>
          <p:nvPr/>
        </p:nvSpPr>
        <p:spPr>
          <a:xfrm>
            <a:off x="1543051" y="2292393"/>
            <a:ext cx="9515474" cy="1278732"/>
          </a:xfrm>
          <a:prstGeom prst="round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a:solidFill>
                  <a:schemeClr val="tx1"/>
                </a:solidFill>
                <a:latin typeface="Söhne"/>
              </a:rPr>
              <a:t>W</a:t>
            </a:r>
            <a:r>
              <a:rPr lang="en-US" b="0" i="0">
                <a:solidFill>
                  <a:schemeClr val="tx1"/>
                </a:solidFill>
                <a:effectLst/>
                <a:latin typeface="Söhne"/>
              </a:rPr>
              <a:t>e focus on early detection of cardiovascular diseases to improve patient outcomes and reduce healthcare costs. Leveraging data mining techniques, we aim to build a model that predicts disease risk, integrating health metrics and lifestyle data. Join us as we explore how analytics can transform proactive healthcare.</a:t>
            </a:r>
            <a:endParaRPr lang="en-US">
              <a:solidFill>
                <a:schemeClr val="tx1"/>
              </a:solidFill>
            </a:endParaRPr>
          </a:p>
        </p:txBody>
      </p:sp>
      <p:sp>
        <p:nvSpPr>
          <p:cNvPr id="7" name="Rectangle: Rounded Corners 6">
            <a:extLst>
              <a:ext uri="{FF2B5EF4-FFF2-40B4-BE49-F238E27FC236}">
                <a16:creationId xmlns:a16="http://schemas.microsoft.com/office/drawing/2014/main" id="{3D6E4C69-669F-04FA-F75A-4903DB350E7B}"/>
              </a:ext>
            </a:extLst>
          </p:cNvPr>
          <p:cNvSpPr/>
          <p:nvPr/>
        </p:nvSpPr>
        <p:spPr>
          <a:xfrm>
            <a:off x="1559716" y="3773537"/>
            <a:ext cx="9515474" cy="739044"/>
          </a:xfrm>
          <a:prstGeom prst="round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a:solidFill>
                  <a:schemeClr val="tx1"/>
                </a:solidFill>
                <a:latin typeface="Söhne"/>
              </a:rPr>
              <a:t>The purpose of the project is to collectively apply the data mining techniques we have learnt so far to create a reliable prediction model.</a:t>
            </a:r>
            <a:endParaRPr lang="en-US">
              <a:solidFill>
                <a:schemeClr val="tx1"/>
              </a:solidFill>
            </a:endParaRPr>
          </a:p>
        </p:txBody>
      </p:sp>
    </p:spTree>
    <p:extLst>
      <p:ext uri="{BB962C8B-B14F-4D97-AF65-F5344CB8AC3E}">
        <p14:creationId xmlns:p14="http://schemas.microsoft.com/office/powerpoint/2010/main" val="27474704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E57B4E5D-5FEC-0514-F42D-F5C19C889C38}"/>
              </a:ext>
            </a:extLst>
          </p:cNvPr>
          <p:cNvGrpSpPr/>
          <p:nvPr/>
        </p:nvGrpSpPr>
        <p:grpSpPr>
          <a:xfrm>
            <a:off x="714364" y="135736"/>
            <a:ext cx="8822542" cy="635789"/>
            <a:chOff x="714364" y="135736"/>
            <a:chExt cx="8822542" cy="635789"/>
          </a:xfrm>
        </p:grpSpPr>
        <p:sp>
          <p:nvSpPr>
            <p:cNvPr id="6" name="Arrow: Right 5">
              <a:extLst>
                <a:ext uri="{FF2B5EF4-FFF2-40B4-BE49-F238E27FC236}">
                  <a16:creationId xmlns:a16="http://schemas.microsoft.com/office/drawing/2014/main" id="{0F98D117-754F-B4E2-0C52-7FE1051B1F1A}"/>
                </a:ext>
              </a:extLst>
            </p:cNvPr>
            <p:cNvSpPr/>
            <p:nvPr/>
          </p:nvSpPr>
          <p:spPr>
            <a:xfrm>
              <a:off x="714364" y="135736"/>
              <a:ext cx="1293018" cy="635789"/>
            </a:xfrm>
            <a:prstGeom prst="rightArrow">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Diagonal Corners Rounded 7">
              <a:extLst>
                <a:ext uri="{FF2B5EF4-FFF2-40B4-BE49-F238E27FC236}">
                  <a16:creationId xmlns:a16="http://schemas.microsoft.com/office/drawing/2014/main" id="{C3F318BB-D022-5B1B-6761-089984890498}"/>
                </a:ext>
              </a:extLst>
            </p:cNvPr>
            <p:cNvSpPr/>
            <p:nvPr/>
          </p:nvSpPr>
          <p:spPr>
            <a:xfrm>
              <a:off x="2593181" y="221456"/>
              <a:ext cx="6943725" cy="482643"/>
            </a:xfrm>
            <a:prstGeom prst="round2Diag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400"/>
                <a:t>Objective</a:t>
              </a:r>
              <a:endParaRPr lang="en-US" sz="1100"/>
            </a:p>
          </p:txBody>
        </p:sp>
      </p:grpSp>
      <mc:AlternateContent xmlns:mc="http://schemas.openxmlformats.org/markup-compatibility/2006">
        <mc:Choice xmlns:am3d="http://schemas.microsoft.com/office/drawing/2017/model3d" Requires="am3d">
          <p:graphicFrame>
            <p:nvGraphicFramePr>
              <p:cNvPr id="9" name="3D Model 8" descr="Beating heart">
                <a:extLst>
                  <a:ext uri="{FF2B5EF4-FFF2-40B4-BE49-F238E27FC236}">
                    <a16:creationId xmlns:a16="http://schemas.microsoft.com/office/drawing/2014/main" id="{7440F767-9DD6-76CB-B5DF-9A4E7F7FD7D9}"/>
                  </a:ext>
                </a:extLst>
              </p:cNvPr>
              <p:cNvGraphicFramePr/>
              <p:nvPr>
                <p:extLst>
                  <p:ext uri="{D42A27DB-BD31-4B8C-83A1-F6EECF244321}">
                    <p14:modId xmlns:p14="http://schemas.microsoft.com/office/powerpoint/2010/main" val="3349557834"/>
                  </p:ext>
                </p:extLst>
              </p:nvPr>
            </p:nvGraphicFramePr>
            <p:xfrm>
              <a:off x="9550656" y="938716"/>
              <a:ext cx="779208" cy="625771"/>
            </p:xfrm>
            <a:graphic>
              <a:graphicData uri="http://schemas.microsoft.com/office/drawing/2017/model3d">
                <am3d:model3d r:embed="rId2">
                  <am3d:spPr>
                    <a:xfrm>
                      <a:off x="0" y="0"/>
                      <a:ext cx="779208" cy="625771"/>
                    </a:xfrm>
                    <a:prstGeom prst="rect">
                      <a:avLst/>
                    </a:prstGeom>
                  </am3d:spPr>
                  <am3d:camera>
                    <am3d:pos x="0" y="0" z="64201578"/>
                    <am3d:up dx="0" dy="36000000" dz="0"/>
                    <am3d:lookAt x="0" y="0" z="0"/>
                    <am3d:perspective fov="2700000"/>
                  </am3d:camera>
                  <am3d:trans>
                    <am3d:meterPerModelUnit n="5624546" d="1000000"/>
                    <am3d:preTrans dx="225996" dy="-17636886" dz="3137461"/>
                    <am3d:scale>
                      <am3d:sx n="1000000" d="1000000"/>
                      <am3d:sy n="1000000" d="1000000"/>
                      <am3d:sz n="1000000" d="1000000"/>
                    </am3d:scale>
                    <am3d:rot/>
                    <am3d:postTrans dx="0" dy="0" dz="0"/>
                  </am3d:trans>
                  <am3d:raster rName="Office3DRenderer" rVer="16.0.8326">
                    <am3d:blip r:embed="rId3"/>
                  </am3d:raster>
                  <am3d:extLst>
                    <a:ext uri="{9A65AA19-BECB-4387-8358-8AD5134E1D82}">
                      <a3danim:embedAnim xmlns:a3danim="http://schemas.microsoft.com/office/drawing/2018/animation/model3d" animId="0">
                        <a3danim:animPr length="1000" count="indefinite"/>
                      </a3danim:embedAnim>
                    </a:ext>
                    <a:ext uri="{E9DE012E-A134-456F-84FE-255F9AAD75C6}">
                      <a3danim:posterFrame xmlns:a3danim="http://schemas.microsoft.com/office/drawing/2018/animation/model3d" animId="0"/>
                    </a:ext>
                  </am3d:extLst>
                  <am3d:objViewport viewportSz="81310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9" name="3D Model 8" descr="Beating heart">
                <a:extLst>
                  <a:ext uri="{FF2B5EF4-FFF2-40B4-BE49-F238E27FC236}">
                    <a16:creationId xmlns:a16="http://schemas.microsoft.com/office/drawing/2014/main" id="{7440F767-9DD6-76CB-B5DF-9A4E7F7FD7D9}"/>
                  </a:ext>
                </a:extLst>
              </p:cNvPr>
              <p:cNvPicPr>
                <a:picLocks noGrp="1" noRot="1" noChangeAspect="1" noMove="1" noResize="1" noEditPoints="1" noAdjustHandles="1" noChangeArrowheads="1" noChangeShapeType="1" noCrop="1"/>
              </p:cNvPicPr>
              <p:nvPr/>
            </p:nvPicPr>
            <p:blipFill>
              <a:blip r:embed="rId3"/>
              <a:stretch>
                <a:fillRect/>
              </a:stretch>
            </p:blipFill>
            <p:spPr>
              <a:xfrm>
                <a:off x="9550656" y="938716"/>
                <a:ext cx="779208" cy="625771"/>
              </a:xfrm>
              <a:prstGeom prst="rect">
                <a:avLst/>
              </a:prstGeom>
            </p:spPr>
          </p:pic>
        </mc:Fallback>
      </mc:AlternateContent>
      <p:grpSp>
        <p:nvGrpSpPr>
          <p:cNvPr id="2" name="Group 1">
            <a:extLst>
              <a:ext uri="{FF2B5EF4-FFF2-40B4-BE49-F238E27FC236}">
                <a16:creationId xmlns:a16="http://schemas.microsoft.com/office/drawing/2014/main" id="{B6A40988-8C5A-C9FA-F054-71D4ACFDB8F6}"/>
              </a:ext>
            </a:extLst>
          </p:cNvPr>
          <p:cNvGrpSpPr/>
          <p:nvPr/>
        </p:nvGrpSpPr>
        <p:grpSpPr>
          <a:xfrm>
            <a:off x="716740" y="923937"/>
            <a:ext cx="8822542" cy="635789"/>
            <a:chOff x="714364" y="135736"/>
            <a:chExt cx="8822542" cy="635789"/>
          </a:xfrm>
        </p:grpSpPr>
        <p:sp>
          <p:nvSpPr>
            <p:cNvPr id="3" name="Arrow: Right 2">
              <a:extLst>
                <a:ext uri="{FF2B5EF4-FFF2-40B4-BE49-F238E27FC236}">
                  <a16:creationId xmlns:a16="http://schemas.microsoft.com/office/drawing/2014/main" id="{4984E04A-EF93-6622-6DE6-E00C0F7BD008}"/>
                </a:ext>
              </a:extLst>
            </p:cNvPr>
            <p:cNvSpPr/>
            <p:nvPr/>
          </p:nvSpPr>
          <p:spPr>
            <a:xfrm>
              <a:off x="714364" y="135736"/>
              <a:ext cx="1293018" cy="635789"/>
            </a:xfrm>
            <a:prstGeom prst="rightArrow">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Diagonal Corners Rounded 3">
              <a:extLst>
                <a:ext uri="{FF2B5EF4-FFF2-40B4-BE49-F238E27FC236}">
                  <a16:creationId xmlns:a16="http://schemas.microsoft.com/office/drawing/2014/main" id="{D86AECFC-FA7C-2FCC-E273-9E15FA6A3704}"/>
                </a:ext>
              </a:extLst>
            </p:cNvPr>
            <p:cNvSpPr/>
            <p:nvPr/>
          </p:nvSpPr>
          <p:spPr>
            <a:xfrm>
              <a:off x="2593181" y="221456"/>
              <a:ext cx="6943725" cy="482643"/>
            </a:xfrm>
            <a:prstGeom prst="round2Diag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400"/>
                <a:t>Dataset overview</a:t>
              </a:r>
              <a:endParaRPr lang="en-US" sz="1100"/>
            </a:p>
          </p:txBody>
        </p:sp>
      </p:grpSp>
    </p:spTree>
    <p:extLst>
      <p:ext uri="{BB962C8B-B14F-4D97-AF65-F5344CB8AC3E}">
        <p14:creationId xmlns:p14="http://schemas.microsoft.com/office/powerpoint/2010/main" val="1941582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0" presetClass="emph" presetSubtype="1" repeatCount="indefinite" fill="hold" nodeType="withEffect">
                                  <p:stCondLst>
                                    <p:cond delay="0"/>
                                  </p:stCondLst>
                                  <p:childTnLst>
                                    <p:anim calcmode="lin" valueType="num">
                                      <p:cBhvr>
                                        <p:cTn id="6" dur="1000" fill="hold"/>
                                        <p:tgtEl>
                                          <p:spTgt spid="9"/>
                                        </p:tgtEl>
                                        <p:attrNameLst>
                                          <p:attrName>embedded1</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ataset Icons - Free SVG &amp; PNG Dataset Images - Noun Project">
            <a:extLst>
              <a:ext uri="{FF2B5EF4-FFF2-40B4-BE49-F238E27FC236}">
                <a16:creationId xmlns:a16="http://schemas.microsoft.com/office/drawing/2014/main" id="{57ADBE2C-1CB3-187C-4B19-2A6C9CFB3D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7182" y="2043112"/>
            <a:ext cx="1328737" cy="132873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A7CC0AB-638D-6020-4B4E-A9CEB9F45064}"/>
              </a:ext>
            </a:extLst>
          </p:cNvPr>
          <p:cNvSpPr txBox="1"/>
          <p:nvPr/>
        </p:nvSpPr>
        <p:spPr>
          <a:xfrm>
            <a:off x="0" y="92869"/>
            <a:ext cx="1965515" cy="369332"/>
          </a:xfrm>
          <a:prstGeom prst="rect">
            <a:avLst/>
          </a:prstGeom>
          <a:noFill/>
        </p:spPr>
        <p:txBody>
          <a:bodyPr wrap="square" rtlCol="0">
            <a:spAutoFit/>
          </a:bodyPr>
          <a:lstStyle/>
          <a:p>
            <a:r>
              <a:rPr lang="en-US"/>
              <a:t>About the dataset</a:t>
            </a:r>
          </a:p>
        </p:txBody>
      </p:sp>
      <p:grpSp>
        <p:nvGrpSpPr>
          <p:cNvPr id="14" name="Group 13">
            <a:extLst>
              <a:ext uri="{FF2B5EF4-FFF2-40B4-BE49-F238E27FC236}">
                <a16:creationId xmlns:a16="http://schemas.microsoft.com/office/drawing/2014/main" id="{6BFDFAE4-B146-6A4B-7F39-70BAC55B38B1}"/>
              </a:ext>
            </a:extLst>
          </p:cNvPr>
          <p:cNvGrpSpPr/>
          <p:nvPr/>
        </p:nvGrpSpPr>
        <p:grpSpPr>
          <a:xfrm>
            <a:off x="1694049" y="492965"/>
            <a:ext cx="2042128" cy="4855249"/>
            <a:chOff x="2094103" y="492965"/>
            <a:chExt cx="2042128" cy="4855249"/>
          </a:xfrm>
        </p:grpSpPr>
        <mc:AlternateContent xmlns:mc="http://schemas.openxmlformats.org/markup-compatibility/2006">
          <mc:Choice xmlns:am3d="http://schemas.microsoft.com/office/drawing/2017/model3d" Requires="am3d">
            <p:graphicFrame>
              <p:nvGraphicFramePr>
                <p:cNvPr id="6" name="3D Model 5" descr="Rhombohedra 1 Blue">
                  <a:extLst>
                    <a:ext uri="{FF2B5EF4-FFF2-40B4-BE49-F238E27FC236}">
                      <a16:creationId xmlns:a16="http://schemas.microsoft.com/office/drawing/2014/main" id="{D00A3A15-B47D-B098-5037-42B0779B3F73}"/>
                    </a:ext>
                  </a:extLst>
                </p:cNvPr>
                <p:cNvGraphicFramePr>
                  <a:graphicFrameLocks noChangeAspect="1"/>
                </p:cNvGraphicFramePr>
                <p:nvPr>
                  <p:extLst>
                    <p:ext uri="{D42A27DB-BD31-4B8C-83A1-F6EECF244321}">
                      <p14:modId xmlns:p14="http://schemas.microsoft.com/office/powerpoint/2010/main" val="2579906591"/>
                    </p:ext>
                  </p:extLst>
                </p:nvPr>
              </p:nvGraphicFramePr>
              <p:xfrm>
                <a:off x="2094103" y="492965"/>
                <a:ext cx="2042128" cy="1623978"/>
              </p:xfrm>
              <a:graphic>
                <a:graphicData uri="http://schemas.microsoft.com/office/drawing/2017/model3d">
                  <am3d:model3d r:embed="rId3">
                    <am3d:spPr>
                      <a:xfrm>
                        <a:off x="0" y="0"/>
                        <a:ext cx="2042128" cy="1623978"/>
                      </a:xfrm>
                      <a:prstGeom prst="rect">
                        <a:avLst/>
                      </a:prstGeom>
                    </am3d:spPr>
                    <am3d:camera>
                      <am3d:pos x="0" y="0" z="75275796"/>
                      <am3d:up dx="0" dy="36000000" dz="0"/>
                      <am3d:lookAt x="0" y="0" z="0"/>
                      <am3d:perspective fov="2700000"/>
                    </am3d:camera>
                    <am3d:trans>
                      <am3d:meterPerModelUnit n="119438" d="1000000"/>
                      <am3d:preTrans dx="-4521" dy="-18000000" dz="-3"/>
                      <am3d:scale>
                        <am3d:sx n="1000000" d="1000000"/>
                        <am3d:sy n="1000000" d="1000000"/>
                        <am3d:sz n="1000000" d="1000000"/>
                      </am3d:scale>
                      <am3d:rot ax="-5420921" ay="2024323" az="-5437634"/>
                      <am3d:postTrans dx="0" dy="0" dz="0"/>
                    </am3d:trans>
                    <am3d:raster rName="Office3DRenderer" rVer="16.0.8326">
                      <am3d:blip r:embed="rId4"/>
                    </am3d:raster>
                    <am3d:objViewport viewportSz="262568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3D Model 5" descr="Rhombohedra 1 Blue">
                  <a:extLst>
                    <a:ext uri="{FF2B5EF4-FFF2-40B4-BE49-F238E27FC236}">
                      <a16:creationId xmlns:a16="http://schemas.microsoft.com/office/drawing/2014/main" id="{D00A3A15-B47D-B098-5037-42B0779B3F73}"/>
                    </a:ext>
                  </a:extLst>
                </p:cNvPr>
                <p:cNvPicPr>
                  <a:picLocks noGrp="1" noRot="1" noChangeAspect="1" noMove="1" noResize="1" noEditPoints="1" noAdjustHandles="1" noChangeArrowheads="1" noChangeShapeType="1" noCrop="1"/>
                </p:cNvPicPr>
                <p:nvPr/>
              </p:nvPicPr>
              <p:blipFill>
                <a:blip r:embed="rId4"/>
                <a:stretch>
                  <a:fillRect/>
                </a:stretch>
              </p:blipFill>
              <p:spPr>
                <a:xfrm>
                  <a:off x="1694049" y="492965"/>
                  <a:ext cx="2042128" cy="1623978"/>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9" name="3D Model 8" descr="Rhombohedra 1 Blue">
                  <a:extLst>
                    <a:ext uri="{FF2B5EF4-FFF2-40B4-BE49-F238E27FC236}">
                      <a16:creationId xmlns:a16="http://schemas.microsoft.com/office/drawing/2014/main" id="{7E11ACDB-53F5-87A4-EEC2-9E3FD0E4B5A8}"/>
                    </a:ext>
                  </a:extLst>
                </p:cNvPr>
                <p:cNvGraphicFramePr>
                  <a:graphicFrameLocks noChangeAspect="1"/>
                </p:cNvGraphicFramePr>
                <p:nvPr>
                  <p:extLst>
                    <p:ext uri="{D42A27DB-BD31-4B8C-83A1-F6EECF244321}">
                      <p14:modId xmlns:p14="http://schemas.microsoft.com/office/powerpoint/2010/main" val="406805435"/>
                    </p:ext>
                  </p:extLst>
                </p:nvPr>
              </p:nvGraphicFramePr>
              <p:xfrm>
                <a:off x="2094103" y="2100258"/>
                <a:ext cx="2042128" cy="1623978"/>
              </p:xfrm>
              <a:graphic>
                <a:graphicData uri="http://schemas.microsoft.com/office/drawing/2017/model3d">
                  <am3d:model3d r:embed="rId3">
                    <am3d:spPr>
                      <a:xfrm>
                        <a:off x="0" y="0"/>
                        <a:ext cx="2042128" cy="1623978"/>
                      </a:xfrm>
                      <a:prstGeom prst="rect">
                        <a:avLst/>
                      </a:prstGeom>
                    </am3d:spPr>
                    <am3d:camera>
                      <am3d:pos x="0" y="0" z="75275796"/>
                      <am3d:up dx="0" dy="36000000" dz="0"/>
                      <am3d:lookAt x="0" y="0" z="0"/>
                      <am3d:perspective fov="2700000"/>
                    </am3d:camera>
                    <am3d:trans>
                      <am3d:meterPerModelUnit n="119438" d="1000000"/>
                      <am3d:preTrans dx="-4521" dy="-18000000" dz="-3"/>
                      <am3d:scale>
                        <am3d:sx n="1000000" d="1000000"/>
                        <am3d:sy n="1000000" d="1000000"/>
                        <am3d:sz n="1000000" d="1000000"/>
                      </am3d:scale>
                      <am3d:rot ax="-5420921" ay="2024323" az="-5437634"/>
                      <am3d:postTrans dx="0" dy="0" dz="0"/>
                    </am3d:trans>
                    <am3d:raster rName="Office3DRenderer" rVer="16.0.8326">
                      <am3d:blip r:embed="rId4"/>
                    </am3d:raster>
                    <am3d:objViewport viewportSz="262568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9" name="3D Model 8" descr="Rhombohedra 1 Blue">
                  <a:extLst>
                    <a:ext uri="{FF2B5EF4-FFF2-40B4-BE49-F238E27FC236}">
                      <a16:creationId xmlns:a16="http://schemas.microsoft.com/office/drawing/2014/main" id="{7E11ACDB-53F5-87A4-EEC2-9E3FD0E4B5A8}"/>
                    </a:ext>
                  </a:extLst>
                </p:cNvPr>
                <p:cNvPicPr>
                  <a:picLocks noGrp="1" noRot="1" noChangeAspect="1" noMove="1" noResize="1" noEditPoints="1" noAdjustHandles="1" noChangeArrowheads="1" noChangeShapeType="1" noCrop="1"/>
                </p:cNvPicPr>
                <p:nvPr/>
              </p:nvPicPr>
              <p:blipFill>
                <a:blip r:embed="rId4"/>
                <a:stretch>
                  <a:fillRect/>
                </a:stretch>
              </p:blipFill>
              <p:spPr>
                <a:xfrm>
                  <a:off x="1694049" y="2100258"/>
                  <a:ext cx="2042128" cy="1623978"/>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10" name="3D Model 9" descr="Rhombohedra 1 Blue">
                  <a:extLst>
                    <a:ext uri="{FF2B5EF4-FFF2-40B4-BE49-F238E27FC236}">
                      <a16:creationId xmlns:a16="http://schemas.microsoft.com/office/drawing/2014/main" id="{D5371B63-C10E-9904-0747-F7F9F37F6767}"/>
                    </a:ext>
                  </a:extLst>
                </p:cNvPr>
                <p:cNvGraphicFramePr>
                  <a:graphicFrameLocks noChangeAspect="1"/>
                </p:cNvGraphicFramePr>
                <p:nvPr>
                  <p:extLst>
                    <p:ext uri="{D42A27DB-BD31-4B8C-83A1-F6EECF244321}">
                      <p14:modId xmlns:p14="http://schemas.microsoft.com/office/powerpoint/2010/main" val="3288574639"/>
                    </p:ext>
                  </p:extLst>
                </p:nvPr>
              </p:nvGraphicFramePr>
              <p:xfrm>
                <a:off x="2094103" y="3724236"/>
                <a:ext cx="2042128" cy="1623978"/>
              </p:xfrm>
              <a:graphic>
                <a:graphicData uri="http://schemas.microsoft.com/office/drawing/2017/model3d">
                  <am3d:model3d r:embed="rId3">
                    <am3d:spPr>
                      <a:xfrm>
                        <a:off x="0" y="0"/>
                        <a:ext cx="2042128" cy="1623978"/>
                      </a:xfrm>
                      <a:prstGeom prst="rect">
                        <a:avLst/>
                      </a:prstGeom>
                    </am3d:spPr>
                    <am3d:camera>
                      <am3d:pos x="0" y="0" z="75275796"/>
                      <am3d:up dx="0" dy="36000000" dz="0"/>
                      <am3d:lookAt x="0" y="0" z="0"/>
                      <am3d:perspective fov="2700000"/>
                    </am3d:camera>
                    <am3d:trans>
                      <am3d:meterPerModelUnit n="119438" d="1000000"/>
                      <am3d:preTrans dx="-4521" dy="-18000000" dz="-3"/>
                      <am3d:scale>
                        <am3d:sx n="1000000" d="1000000"/>
                        <am3d:sy n="1000000" d="1000000"/>
                        <am3d:sz n="1000000" d="1000000"/>
                      </am3d:scale>
                      <am3d:rot ax="-5420921" ay="2024323" az="-5437634"/>
                      <am3d:postTrans dx="0" dy="0" dz="0"/>
                    </am3d:trans>
                    <am3d:raster rName="Office3DRenderer" rVer="16.0.8326">
                      <am3d:blip r:embed="rId4"/>
                    </am3d:raster>
                    <am3d:objViewport viewportSz="262568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0" name="3D Model 9" descr="Rhombohedra 1 Blue">
                  <a:extLst>
                    <a:ext uri="{FF2B5EF4-FFF2-40B4-BE49-F238E27FC236}">
                      <a16:creationId xmlns:a16="http://schemas.microsoft.com/office/drawing/2014/main" id="{D5371B63-C10E-9904-0747-F7F9F37F6767}"/>
                    </a:ext>
                  </a:extLst>
                </p:cNvPr>
                <p:cNvPicPr>
                  <a:picLocks noGrp="1" noRot="1" noChangeAspect="1" noMove="1" noResize="1" noEditPoints="1" noAdjustHandles="1" noChangeArrowheads="1" noChangeShapeType="1" noCrop="1"/>
                </p:cNvPicPr>
                <p:nvPr/>
              </p:nvPicPr>
              <p:blipFill>
                <a:blip r:embed="rId4"/>
                <a:stretch>
                  <a:fillRect/>
                </a:stretch>
              </p:blipFill>
              <p:spPr>
                <a:xfrm>
                  <a:off x="1694049" y="3724236"/>
                  <a:ext cx="2042128" cy="1623978"/>
                </a:xfrm>
                <a:prstGeom prst="rect">
                  <a:avLst/>
                </a:prstGeom>
              </p:spPr>
            </p:pic>
          </mc:Fallback>
        </mc:AlternateContent>
        <p:sp>
          <p:nvSpPr>
            <p:cNvPr id="11" name="TextBox 10">
              <a:extLst>
                <a:ext uri="{FF2B5EF4-FFF2-40B4-BE49-F238E27FC236}">
                  <a16:creationId xmlns:a16="http://schemas.microsoft.com/office/drawing/2014/main" id="{2E188BCF-67B1-7175-EF30-363E28CE2B91}"/>
                </a:ext>
              </a:extLst>
            </p:cNvPr>
            <p:cNvSpPr txBox="1"/>
            <p:nvPr/>
          </p:nvSpPr>
          <p:spPr>
            <a:xfrm>
              <a:off x="2412743" y="902437"/>
              <a:ext cx="1307306" cy="523220"/>
            </a:xfrm>
            <a:prstGeom prst="rect">
              <a:avLst/>
            </a:prstGeom>
            <a:noFill/>
          </p:spPr>
          <p:txBody>
            <a:bodyPr wrap="square" rtlCol="0">
              <a:spAutoFit/>
            </a:bodyPr>
            <a:lstStyle/>
            <a:p>
              <a:pPr algn="ctr"/>
              <a:r>
                <a:rPr lang="en-US" sz="1400"/>
                <a:t>Categorical </a:t>
              </a:r>
            </a:p>
            <a:p>
              <a:pPr algn="ctr"/>
              <a:r>
                <a:rPr lang="en-US" sz="1400"/>
                <a:t>columns</a:t>
              </a:r>
            </a:p>
          </p:txBody>
        </p:sp>
        <p:sp>
          <p:nvSpPr>
            <p:cNvPr id="12" name="TextBox 11">
              <a:extLst>
                <a:ext uri="{FF2B5EF4-FFF2-40B4-BE49-F238E27FC236}">
                  <a16:creationId xmlns:a16="http://schemas.microsoft.com/office/drawing/2014/main" id="{FE795FB9-E94A-3AF3-C369-9BC212455596}"/>
                </a:ext>
              </a:extLst>
            </p:cNvPr>
            <p:cNvSpPr txBox="1"/>
            <p:nvPr/>
          </p:nvSpPr>
          <p:spPr>
            <a:xfrm>
              <a:off x="2365569" y="2469855"/>
              <a:ext cx="1487382" cy="523220"/>
            </a:xfrm>
            <a:prstGeom prst="rect">
              <a:avLst/>
            </a:prstGeom>
            <a:noFill/>
          </p:spPr>
          <p:txBody>
            <a:bodyPr wrap="square" rtlCol="0">
              <a:spAutoFit/>
            </a:bodyPr>
            <a:lstStyle/>
            <a:p>
              <a:pPr algn="ctr"/>
              <a:r>
                <a:rPr lang="en-US" sz="1400"/>
                <a:t>Continuous </a:t>
              </a:r>
            </a:p>
            <a:p>
              <a:pPr algn="ctr"/>
              <a:r>
                <a:rPr lang="en-US" sz="1400"/>
                <a:t>data columns</a:t>
              </a:r>
            </a:p>
          </p:txBody>
        </p:sp>
        <p:sp>
          <p:nvSpPr>
            <p:cNvPr id="13" name="TextBox 12">
              <a:extLst>
                <a:ext uri="{FF2B5EF4-FFF2-40B4-BE49-F238E27FC236}">
                  <a16:creationId xmlns:a16="http://schemas.microsoft.com/office/drawing/2014/main" id="{CA1DC51A-E45A-CE98-41EE-B98713A66BF9}"/>
                </a:ext>
              </a:extLst>
            </p:cNvPr>
            <p:cNvSpPr txBox="1"/>
            <p:nvPr/>
          </p:nvSpPr>
          <p:spPr>
            <a:xfrm>
              <a:off x="2527041" y="4094727"/>
              <a:ext cx="1107282" cy="523220"/>
            </a:xfrm>
            <a:prstGeom prst="rect">
              <a:avLst/>
            </a:prstGeom>
            <a:noFill/>
          </p:spPr>
          <p:txBody>
            <a:bodyPr wrap="square" rtlCol="0">
              <a:spAutoFit/>
            </a:bodyPr>
            <a:lstStyle/>
            <a:p>
              <a:pPr algn="ctr"/>
              <a:r>
                <a:rPr lang="en-US" sz="1400"/>
                <a:t>Unique Id </a:t>
              </a:r>
            </a:p>
            <a:p>
              <a:pPr algn="ctr"/>
              <a:r>
                <a:rPr lang="en-US" sz="1400"/>
                <a:t>columns</a:t>
              </a:r>
            </a:p>
          </p:txBody>
        </p:sp>
      </p:grpSp>
      <mc:AlternateContent xmlns:mc="http://schemas.openxmlformats.org/markup-compatibility/2006">
        <mc:Choice xmlns:am3d="http://schemas.microsoft.com/office/drawing/2017/model3d" Requires="am3d">
          <p:graphicFrame>
            <p:nvGraphicFramePr>
              <p:cNvPr id="19" name="3D Model 18" descr="Ellipsoid">
                <a:extLst>
                  <a:ext uri="{FF2B5EF4-FFF2-40B4-BE49-F238E27FC236}">
                    <a16:creationId xmlns:a16="http://schemas.microsoft.com/office/drawing/2014/main" id="{35F657A4-F9BC-8547-A073-E63B6216A1E8}"/>
                  </a:ext>
                </a:extLst>
              </p:cNvPr>
              <p:cNvGraphicFramePr/>
              <p:nvPr>
                <p:extLst>
                  <p:ext uri="{D42A27DB-BD31-4B8C-83A1-F6EECF244321}">
                    <p14:modId xmlns:p14="http://schemas.microsoft.com/office/powerpoint/2010/main" val="3105060600"/>
                  </p:ext>
                </p:extLst>
              </p:nvPr>
            </p:nvGraphicFramePr>
            <p:xfrm>
              <a:off x="3661287" y="526657"/>
              <a:ext cx="990509" cy="1191833"/>
            </p:xfrm>
            <a:graphic>
              <a:graphicData uri="http://schemas.microsoft.com/office/drawing/2017/model3d">
                <am3d:model3d r:embed="rId5">
                  <am3d:spPr>
                    <a:xfrm>
                      <a:off x="0" y="0"/>
                      <a:ext cx="990509" cy="1191833"/>
                    </a:xfrm>
                    <a:prstGeom prst="rect">
                      <a:avLst/>
                    </a:prstGeom>
                  </am3d:spPr>
                  <am3d:camera>
                    <am3d:pos x="0" y="0" z="70713994"/>
                    <am3d:up dx="0" dy="36000000" dz="0"/>
                    <am3d:lookAt x="0" y="0" z="0"/>
                    <am3d:perspective fov="2700000"/>
                  </am3d:camera>
                  <am3d:trans>
                    <am3d:meterPerModelUnit n="6438416" d="1000000"/>
                    <am3d:preTrans dx="0" dy="-9181623" dz="0"/>
                    <am3d:scale>
                      <am3d:sx n="1000000" d="1000000"/>
                      <am3d:sy n="1000000" d="1000000"/>
                      <am3d:sz n="1000000" d="1000000"/>
                    </am3d:scale>
                    <am3d:rot/>
                    <am3d:postTrans dx="0" dy="0" dz="0"/>
                  </am3d:trans>
                  <am3d:raster rName="Office3DRenderer" rVer="16.0.8326">
                    <am3d:blip r:embed="rId6"/>
                  </am3d:raster>
                  <am3d:objViewport viewportSz="152890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9" name="3D Model 18" descr="Ellipsoid">
                <a:extLst>
                  <a:ext uri="{FF2B5EF4-FFF2-40B4-BE49-F238E27FC236}">
                    <a16:creationId xmlns:a16="http://schemas.microsoft.com/office/drawing/2014/main" id="{35F657A4-F9BC-8547-A073-E63B6216A1E8}"/>
                  </a:ext>
                </a:extLst>
              </p:cNvPr>
              <p:cNvPicPr>
                <a:picLocks noGrp="1" noRot="1" noChangeAspect="1" noMove="1" noResize="1" noEditPoints="1" noAdjustHandles="1" noChangeArrowheads="1" noChangeShapeType="1" noCrop="1"/>
              </p:cNvPicPr>
              <p:nvPr/>
            </p:nvPicPr>
            <p:blipFill>
              <a:blip r:embed="rId6"/>
              <a:stretch>
                <a:fillRect/>
              </a:stretch>
            </p:blipFill>
            <p:spPr>
              <a:xfrm>
                <a:off x="3661287" y="526657"/>
                <a:ext cx="990509" cy="1191833"/>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20" name="3D Model 19" descr="Ellipsoid">
                <a:extLst>
                  <a:ext uri="{FF2B5EF4-FFF2-40B4-BE49-F238E27FC236}">
                    <a16:creationId xmlns:a16="http://schemas.microsoft.com/office/drawing/2014/main" id="{46FFA883-0F28-2151-856E-3C5D278759DD}"/>
                  </a:ext>
                </a:extLst>
              </p:cNvPr>
              <p:cNvGraphicFramePr>
                <a:graphicFrameLocks noChangeAspect="1"/>
              </p:cNvGraphicFramePr>
              <p:nvPr>
                <p:extLst>
                  <p:ext uri="{D42A27DB-BD31-4B8C-83A1-F6EECF244321}">
                    <p14:modId xmlns:p14="http://schemas.microsoft.com/office/powerpoint/2010/main" val="769889272"/>
                  </p:ext>
                </p:extLst>
              </p:nvPr>
            </p:nvGraphicFramePr>
            <p:xfrm>
              <a:off x="4825719" y="696387"/>
              <a:ext cx="990508" cy="852370"/>
            </p:xfrm>
            <a:graphic>
              <a:graphicData uri="http://schemas.microsoft.com/office/drawing/2017/model3d">
                <am3d:model3d r:embed="rId5">
                  <am3d:spPr>
                    <a:xfrm>
                      <a:off x="0" y="0"/>
                      <a:ext cx="990508" cy="852370"/>
                    </a:xfrm>
                    <a:prstGeom prst="rect">
                      <a:avLst/>
                    </a:prstGeom>
                  </am3d:spPr>
                  <am3d:camera>
                    <am3d:pos x="0" y="0" z="70713994"/>
                    <am3d:up dx="0" dy="36000000" dz="0"/>
                    <am3d:lookAt x="0" y="0" z="0"/>
                    <am3d:perspective fov="2700000"/>
                  </am3d:camera>
                  <am3d:trans>
                    <am3d:meterPerModelUnit n="6438416" d="1000000"/>
                    <am3d:preTrans dx="0" dy="-9181623" dz="0"/>
                    <am3d:scale>
                      <am3d:sx n="1000000" d="1000000"/>
                      <am3d:sy n="1000000" d="1000000"/>
                      <am3d:sz n="1000000" d="1000000"/>
                    </am3d:scale>
                    <am3d:rot/>
                    <am3d:postTrans dx="0" dy="0" dz="0"/>
                  </am3d:trans>
                  <am3d:raster rName="Office3DRenderer" rVer="16.0.8326">
                    <am3d:blip r:embed="rId7"/>
                  </am3d:raster>
                  <am3d:objViewport viewportSz="152890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0" name="3D Model 19" descr="Ellipsoid">
                <a:extLst>
                  <a:ext uri="{FF2B5EF4-FFF2-40B4-BE49-F238E27FC236}">
                    <a16:creationId xmlns:a16="http://schemas.microsoft.com/office/drawing/2014/main" id="{46FFA883-0F28-2151-856E-3C5D278759DD}"/>
                  </a:ext>
                </a:extLst>
              </p:cNvPr>
              <p:cNvPicPr>
                <a:picLocks noGrp="1" noRot="1" noChangeAspect="1" noMove="1" noResize="1" noEditPoints="1" noAdjustHandles="1" noChangeArrowheads="1" noChangeShapeType="1" noCrop="1"/>
              </p:cNvPicPr>
              <p:nvPr/>
            </p:nvPicPr>
            <p:blipFill>
              <a:blip r:embed="rId7"/>
              <a:stretch>
                <a:fillRect/>
              </a:stretch>
            </p:blipFill>
            <p:spPr>
              <a:xfrm>
                <a:off x="4825719" y="696387"/>
                <a:ext cx="990508" cy="852370"/>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21" name="3D Model 20" descr="Ellipsoid">
                <a:extLst>
                  <a:ext uri="{FF2B5EF4-FFF2-40B4-BE49-F238E27FC236}">
                    <a16:creationId xmlns:a16="http://schemas.microsoft.com/office/drawing/2014/main" id="{0E772137-F1DB-3375-45D0-632B29605C9F}"/>
                  </a:ext>
                </a:extLst>
              </p:cNvPr>
              <p:cNvGraphicFramePr/>
              <p:nvPr>
                <p:extLst>
                  <p:ext uri="{D42A27DB-BD31-4B8C-83A1-F6EECF244321}">
                    <p14:modId xmlns:p14="http://schemas.microsoft.com/office/powerpoint/2010/main" val="3062878928"/>
                  </p:ext>
                </p:extLst>
              </p:nvPr>
            </p:nvGraphicFramePr>
            <p:xfrm>
              <a:off x="5949675" y="536180"/>
              <a:ext cx="990509" cy="1191833"/>
            </p:xfrm>
            <a:graphic>
              <a:graphicData uri="http://schemas.microsoft.com/office/drawing/2017/model3d">
                <am3d:model3d r:embed="rId5">
                  <am3d:spPr>
                    <a:xfrm>
                      <a:off x="0" y="0"/>
                      <a:ext cx="990509" cy="1191833"/>
                    </a:xfrm>
                    <a:prstGeom prst="rect">
                      <a:avLst/>
                    </a:prstGeom>
                  </am3d:spPr>
                  <am3d:camera>
                    <am3d:pos x="0" y="0" z="70713994"/>
                    <am3d:up dx="0" dy="36000000" dz="0"/>
                    <am3d:lookAt x="0" y="0" z="0"/>
                    <am3d:perspective fov="2700000"/>
                  </am3d:camera>
                  <am3d:trans>
                    <am3d:meterPerModelUnit n="6438416" d="1000000"/>
                    <am3d:preTrans dx="0" dy="-9181623" dz="0"/>
                    <am3d:scale>
                      <am3d:sx n="1000000" d="1000000"/>
                      <am3d:sy n="1000000" d="1000000"/>
                      <am3d:sz n="1000000" d="1000000"/>
                    </am3d:scale>
                    <am3d:rot/>
                    <am3d:postTrans dx="0" dy="0" dz="0"/>
                  </am3d:trans>
                  <am3d:raster rName="Office3DRenderer" rVer="16.0.8326">
                    <am3d:blip r:embed="rId6"/>
                  </am3d:raster>
                  <am3d:objViewport viewportSz="152890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1" name="3D Model 20" descr="Ellipsoid">
                <a:extLst>
                  <a:ext uri="{FF2B5EF4-FFF2-40B4-BE49-F238E27FC236}">
                    <a16:creationId xmlns:a16="http://schemas.microsoft.com/office/drawing/2014/main" id="{0E772137-F1DB-3375-45D0-632B29605C9F}"/>
                  </a:ext>
                </a:extLst>
              </p:cNvPr>
              <p:cNvPicPr>
                <a:picLocks noGrp="1" noRot="1" noChangeAspect="1" noMove="1" noResize="1" noEditPoints="1" noAdjustHandles="1" noChangeArrowheads="1" noChangeShapeType="1" noCrop="1"/>
              </p:cNvPicPr>
              <p:nvPr/>
            </p:nvPicPr>
            <p:blipFill>
              <a:blip r:embed="rId6"/>
              <a:stretch>
                <a:fillRect/>
              </a:stretch>
            </p:blipFill>
            <p:spPr>
              <a:xfrm>
                <a:off x="5949675" y="536180"/>
                <a:ext cx="990509" cy="1191833"/>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22" name="3D Model 21" descr="Ellipsoid">
                <a:extLst>
                  <a:ext uri="{FF2B5EF4-FFF2-40B4-BE49-F238E27FC236}">
                    <a16:creationId xmlns:a16="http://schemas.microsoft.com/office/drawing/2014/main" id="{3B7CAD0F-81E0-FC4E-7A2E-642E5A1F3650}"/>
                  </a:ext>
                </a:extLst>
              </p:cNvPr>
              <p:cNvGraphicFramePr/>
              <p:nvPr>
                <p:extLst>
                  <p:ext uri="{D42A27DB-BD31-4B8C-83A1-F6EECF244321}">
                    <p14:modId xmlns:p14="http://schemas.microsoft.com/office/powerpoint/2010/main" val="1794790230"/>
                  </p:ext>
                </p:extLst>
              </p:nvPr>
            </p:nvGraphicFramePr>
            <p:xfrm>
              <a:off x="7078387" y="536179"/>
              <a:ext cx="990509" cy="1191833"/>
            </p:xfrm>
            <a:graphic>
              <a:graphicData uri="http://schemas.microsoft.com/office/drawing/2017/model3d">
                <am3d:model3d r:embed="rId5">
                  <am3d:spPr>
                    <a:xfrm>
                      <a:off x="0" y="0"/>
                      <a:ext cx="990509" cy="1191833"/>
                    </a:xfrm>
                    <a:prstGeom prst="rect">
                      <a:avLst/>
                    </a:prstGeom>
                  </am3d:spPr>
                  <am3d:camera>
                    <am3d:pos x="0" y="0" z="70713994"/>
                    <am3d:up dx="0" dy="36000000" dz="0"/>
                    <am3d:lookAt x="0" y="0" z="0"/>
                    <am3d:perspective fov="2700000"/>
                  </am3d:camera>
                  <am3d:trans>
                    <am3d:meterPerModelUnit n="6438416" d="1000000"/>
                    <am3d:preTrans dx="0" dy="-9181623" dz="0"/>
                    <am3d:scale>
                      <am3d:sx n="1000000" d="1000000"/>
                      <am3d:sy n="1000000" d="1000000"/>
                      <am3d:sz n="1000000" d="1000000"/>
                    </am3d:scale>
                    <am3d:rot/>
                    <am3d:postTrans dx="0" dy="0" dz="0"/>
                  </am3d:trans>
                  <am3d:raster rName="Office3DRenderer" rVer="16.0.8326">
                    <am3d:blip r:embed="rId6"/>
                  </am3d:raster>
                  <am3d:objViewport viewportSz="152890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2" name="3D Model 21" descr="Ellipsoid">
                <a:extLst>
                  <a:ext uri="{FF2B5EF4-FFF2-40B4-BE49-F238E27FC236}">
                    <a16:creationId xmlns:a16="http://schemas.microsoft.com/office/drawing/2014/main" id="{3B7CAD0F-81E0-FC4E-7A2E-642E5A1F3650}"/>
                  </a:ext>
                </a:extLst>
              </p:cNvPr>
              <p:cNvPicPr>
                <a:picLocks noGrp="1" noRot="1" noChangeAspect="1" noMove="1" noResize="1" noEditPoints="1" noAdjustHandles="1" noChangeArrowheads="1" noChangeShapeType="1" noCrop="1"/>
              </p:cNvPicPr>
              <p:nvPr/>
            </p:nvPicPr>
            <p:blipFill>
              <a:blip r:embed="rId6"/>
              <a:stretch>
                <a:fillRect/>
              </a:stretch>
            </p:blipFill>
            <p:spPr>
              <a:xfrm>
                <a:off x="7078387" y="536179"/>
                <a:ext cx="990509" cy="1191833"/>
              </a:xfrm>
              <a:prstGeom prst="rect">
                <a:avLst/>
              </a:prstGeom>
            </p:spPr>
          </p:pic>
        </mc:Fallback>
      </mc:AlternateContent>
      <p:sp>
        <p:nvSpPr>
          <p:cNvPr id="23" name="TextBox 22">
            <a:extLst>
              <a:ext uri="{FF2B5EF4-FFF2-40B4-BE49-F238E27FC236}">
                <a16:creationId xmlns:a16="http://schemas.microsoft.com/office/drawing/2014/main" id="{C9901220-82BE-EF23-FBD9-ECA4943DC50F}"/>
              </a:ext>
            </a:extLst>
          </p:cNvPr>
          <p:cNvSpPr txBox="1"/>
          <p:nvPr/>
        </p:nvSpPr>
        <p:spPr>
          <a:xfrm>
            <a:off x="3775397" y="943699"/>
            <a:ext cx="809873" cy="307777"/>
          </a:xfrm>
          <a:prstGeom prst="rect">
            <a:avLst/>
          </a:prstGeom>
          <a:noFill/>
        </p:spPr>
        <p:txBody>
          <a:bodyPr wrap="square" rtlCol="0">
            <a:spAutoFit/>
          </a:bodyPr>
          <a:lstStyle/>
          <a:p>
            <a:pPr algn="ctr"/>
            <a:r>
              <a:rPr lang="en-US" sz="1400"/>
              <a:t>cp</a:t>
            </a:r>
          </a:p>
        </p:txBody>
      </p:sp>
      <p:sp>
        <p:nvSpPr>
          <p:cNvPr id="24" name="TextBox 23">
            <a:extLst>
              <a:ext uri="{FF2B5EF4-FFF2-40B4-BE49-F238E27FC236}">
                <a16:creationId xmlns:a16="http://schemas.microsoft.com/office/drawing/2014/main" id="{0C7AA0FA-FD31-93FA-8B6A-B5E5ACBEB0A9}"/>
              </a:ext>
            </a:extLst>
          </p:cNvPr>
          <p:cNvSpPr txBox="1"/>
          <p:nvPr/>
        </p:nvSpPr>
        <p:spPr>
          <a:xfrm>
            <a:off x="4902800" y="965937"/>
            <a:ext cx="809873" cy="307777"/>
          </a:xfrm>
          <a:prstGeom prst="rect">
            <a:avLst/>
          </a:prstGeom>
          <a:noFill/>
        </p:spPr>
        <p:txBody>
          <a:bodyPr wrap="square" rtlCol="0">
            <a:spAutoFit/>
          </a:bodyPr>
          <a:lstStyle/>
          <a:p>
            <a:pPr algn="ctr"/>
            <a:r>
              <a:rPr lang="en-US" sz="1400" err="1"/>
              <a:t>fbs</a:t>
            </a:r>
            <a:endParaRPr lang="en-US" sz="1400"/>
          </a:p>
        </p:txBody>
      </p:sp>
      <p:sp>
        <p:nvSpPr>
          <p:cNvPr id="25" name="TextBox 24">
            <a:extLst>
              <a:ext uri="{FF2B5EF4-FFF2-40B4-BE49-F238E27FC236}">
                <a16:creationId xmlns:a16="http://schemas.microsoft.com/office/drawing/2014/main" id="{F3443045-99EB-D07C-097F-0487C0ED6834}"/>
              </a:ext>
            </a:extLst>
          </p:cNvPr>
          <p:cNvSpPr txBox="1"/>
          <p:nvPr/>
        </p:nvSpPr>
        <p:spPr>
          <a:xfrm>
            <a:off x="6059181" y="946577"/>
            <a:ext cx="809873" cy="307777"/>
          </a:xfrm>
          <a:prstGeom prst="rect">
            <a:avLst/>
          </a:prstGeom>
          <a:noFill/>
        </p:spPr>
        <p:txBody>
          <a:bodyPr wrap="square" rtlCol="0">
            <a:spAutoFit/>
          </a:bodyPr>
          <a:lstStyle/>
          <a:p>
            <a:pPr algn="ctr"/>
            <a:r>
              <a:rPr lang="en-US" sz="1400" err="1"/>
              <a:t>restecg</a:t>
            </a:r>
            <a:endParaRPr lang="en-US" sz="1400"/>
          </a:p>
        </p:txBody>
      </p:sp>
      <p:sp>
        <p:nvSpPr>
          <p:cNvPr id="26" name="TextBox 25">
            <a:extLst>
              <a:ext uri="{FF2B5EF4-FFF2-40B4-BE49-F238E27FC236}">
                <a16:creationId xmlns:a16="http://schemas.microsoft.com/office/drawing/2014/main" id="{BC5630D5-4593-7961-4B02-FFA0C18F839D}"/>
              </a:ext>
            </a:extLst>
          </p:cNvPr>
          <p:cNvSpPr txBox="1"/>
          <p:nvPr/>
        </p:nvSpPr>
        <p:spPr>
          <a:xfrm>
            <a:off x="7146952" y="943699"/>
            <a:ext cx="809873" cy="307777"/>
          </a:xfrm>
          <a:prstGeom prst="rect">
            <a:avLst/>
          </a:prstGeom>
          <a:noFill/>
        </p:spPr>
        <p:txBody>
          <a:bodyPr wrap="square" rtlCol="0">
            <a:spAutoFit/>
          </a:bodyPr>
          <a:lstStyle/>
          <a:p>
            <a:pPr algn="ctr"/>
            <a:r>
              <a:rPr lang="en-US" sz="1400" err="1"/>
              <a:t>exang</a:t>
            </a:r>
            <a:endParaRPr lang="en-US" sz="1400"/>
          </a:p>
        </p:txBody>
      </p:sp>
      <mc:AlternateContent xmlns:mc="http://schemas.openxmlformats.org/markup-compatibility/2006">
        <mc:Choice xmlns:am3d="http://schemas.microsoft.com/office/drawing/2017/model3d" Requires="am3d">
          <p:graphicFrame>
            <p:nvGraphicFramePr>
              <p:cNvPr id="27" name="3D Model 26" descr="Ellipsoid">
                <a:extLst>
                  <a:ext uri="{FF2B5EF4-FFF2-40B4-BE49-F238E27FC236}">
                    <a16:creationId xmlns:a16="http://schemas.microsoft.com/office/drawing/2014/main" id="{17731721-6740-E783-5227-84545699BD88}"/>
                  </a:ext>
                </a:extLst>
              </p:cNvPr>
              <p:cNvGraphicFramePr/>
              <p:nvPr>
                <p:extLst>
                  <p:ext uri="{D42A27DB-BD31-4B8C-83A1-F6EECF244321}">
                    <p14:modId xmlns:p14="http://schemas.microsoft.com/office/powerpoint/2010/main" val="3281744874"/>
                  </p:ext>
                </p:extLst>
              </p:nvPr>
            </p:nvGraphicFramePr>
            <p:xfrm>
              <a:off x="8188630" y="526657"/>
              <a:ext cx="990509" cy="1191833"/>
            </p:xfrm>
            <a:graphic>
              <a:graphicData uri="http://schemas.microsoft.com/office/drawing/2017/model3d">
                <am3d:model3d r:embed="rId5">
                  <am3d:spPr>
                    <a:xfrm>
                      <a:off x="0" y="0"/>
                      <a:ext cx="990509" cy="1191833"/>
                    </a:xfrm>
                    <a:prstGeom prst="rect">
                      <a:avLst/>
                    </a:prstGeom>
                  </am3d:spPr>
                  <am3d:camera>
                    <am3d:pos x="0" y="0" z="70713994"/>
                    <am3d:up dx="0" dy="36000000" dz="0"/>
                    <am3d:lookAt x="0" y="0" z="0"/>
                    <am3d:perspective fov="2700000"/>
                  </am3d:camera>
                  <am3d:trans>
                    <am3d:meterPerModelUnit n="6438416" d="1000000"/>
                    <am3d:preTrans dx="0" dy="-9181623" dz="0"/>
                    <am3d:scale>
                      <am3d:sx n="1000000" d="1000000"/>
                      <am3d:sy n="1000000" d="1000000"/>
                      <am3d:sz n="1000000" d="1000000"/>
                    </am3d:scale>
                    <am3d:rot/>
                    <am3d:postTrans dx="0" dy="0" dz="0"/>
                  </am3d:trans>
                  <am3d:raster rName="Office3DRenderer" rVer="16.0.8326">
                    <am3d:blip r:embed="rId6"/>
                  </am3d:raster>
                  <am3d:objViewport viewportSz="152890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7" name="3D Model 26" descr="Ellipsoid">
                <a:extLst>
                  <a:ext uri="{FF2B5EF4-FFF2-40B4-BE49-F238E27FC236}">
                    <a16:creationId xmlns:a16="http://schemas.microsoft.com/office/drawing/2014/main" id="{17731721-6740-E783-5227-84545699BD88}"/>
                  </a:ext>
                </a:extLst>
              </p:cNvPr>
              <p:cNvPicPr>
                <a:picLocks noGrp="1" noRot="1" noChangeAspect="1" noMove="1" noResize="1" noEditPoints="1" noAdjustHandles="1" noChangeArrowheads="1" noChangeShapeType="1" noCrop="1"/>
              </p:cNvPicPr>
              <p:nvPr/>
            </p:nvPicPr>
            <p:blipFill>
              <a:blip r:embed="rId6"/>
              <a:stretch>
                <a:fillRect/>
              </a:stretch>
            </p:blipFill>
            <p:spPr>
              <a:xfrm>
                <a:off x="8188630" y="526657"/>
                <a:ext cx="990509" cy="1191833"/>
              </a:xfrm>
              <a:prstGeom prst="rect">
                <a:avLst/>
              </a:prstGeom>
            </p:spPr>
          </p:pic>
        </mc:Fallback>
      </mc:AlternateContent>
      <p:sp>
        <p:nvSpPr>
          <p:cNvPr id="28" name="TextBox 27">
            <a:extLst>
              <a:ext uri="{FF2B5EF4-FFF2-40B4-BE49-F238E27FC236}">
                <a16:creationId xmlns:a16="http://schemas.microsoft.com/office/drawing/2014/main" id="{2E0E7192-0045-66EA-95D0-0A90B924FC6C}"/>
              </a:ext>
            </a:extLst>
          </p:cNvPr>
          <p:cNvSpPr txBox="1"/>
          <p:nvPr/>
        </p:nvSpPr>
        <p:spPr>
          <a:xfrm>
            <a:off x="8239053" y="943248"/>
            <a:ext cx="809873" cy="307777"/>
          </a:xfrm>
          <a:prstGeom prst="rect">
            <a:avLst/>
          </a:prstGeom>
          <a:noFill/>
        </p:spPr>
        <p:txBody>
          <a:bodyPr wrap="square" rtlCol="0">
            <a:spAutoFit/>
          </a:bodyPr>
          <a:lstStyle/>
          <a:p>
            <a:pPr algn="ctr"/>
            <a:r>
              <a:rPr lang="en-US" sz="1400"/>
              <a:t>slope</a:t>
            </a:r>
          </a:p>
        </p:txBody>
      </p:sp>
      <mc:AlternateContent xmlns:mc="http://schemas.openxmlformats.org/markup-compatibility/2006">
        <mc:Choice xmlns:am3d="http://schemas.microsoft.com/office/drawing/2017/model3d" Requires="am3d">
          <p:graphicFrame>
            <p:nvGraphicFramePr>
              <p:cNvPr id="29" name="3D Model 28" descr="Ellipsoid">
                <a:extLst>
                  <a:ext uri="{FF2B5EF4-FFF2-40B4-BE49-F238E27FC236}">
                    <a16:creationId xmlns:a16="http://schemas.microsoft.com/office/drawing/2014/main" id="{7AC7B060-1237-66C4-7CB1-00CA45FDA075}"/>
                  </a:ext>
                </a:extLst>
              </p:cNvPr>
              <p:cNvGraphicFramePr/>
              <p:nvPr>
                <p:extLst>
                  <p:ext uri="{D42A27DB-BD31-4B8C-83A1-F6EECF244321}">
                    <p14:modId xmlns:p14="http://schemas.microsoft.com/office/powerpoint/2010/main" val="1698593254"/>
                  </p:ext>
                </p:extLst>
              </p:nvPr>
            </p:nvGraphicFramePr>
            <p:xfrm>
              <a:off x="10421663" y="537108"/>
              <a:ext cx="990509" cy="1191833"/>
            </p:xfrm>
            <a:graphic>
              <a:graphicData uri="http://schemas.microsoft.com/office/drawing/2017/model3d">
                <am3d:model3d r:embed="rId5">
                  <am3d:spPr>
                    <a:xfrm>
                      <a:off x="0" y="0"/>
                      <a:ext cx="990509" cy="1191833"/>
                    </a:xfrm>
                    <a:prstGeom prst="rect">
                      <a:avLst/>
                    </a:prstGeom>
                  </am3d:spPr>
                  <am3d:camera>
                    <am3d:pos x="0" y="0" z="70713994"/>
                    <am3d:up dx="0" dy="36000000" dz="0"/>
                    <am3d:lookAt x="0" y="0" z="0"/>
                    <am3d:perspective fov="2700000"/>
                  </am3d:camera>
                  <am3d:trans>
                    <am3d:meterPerModelUnit n="6438416" d="1000000"/>
                    <am3d:preTrans dx="0" dy="-9181623" dz="0"/>
                    <am3d:scale>
                      <am3d:sx n="1000000" d="1000000"/>
                      <am3d:sy n="1000000" d="1000000"/>
                      <am3d:sz n="1000000" d="1000000"/>
                    </am3d:scale>
                    <am3d:rot/>
                    <am3d:postTrans dx="0" dy="0" dz="0"/>
                  </am3d:trans>
                  <am3d:raster rName="Office3DRenderer" rVer="16.0.8326">
                    <am3d:blip r:embed="rId6"/>
                  </am3d:raster>
                  <am3d:objViewport viewportSz="152890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9" name="3D Model 28" descr="Ellipsoid">
                <a:extLst>
                  <a:ext uri="{FF2B5EF4-FFF2-40B4-BE49-F238E27FC236}">
                    <a16:creationId xmlns:a16="http://schemas.microsoft.com/office/drawing/2014/main" id="{7AC7B060-1237-66C4-7CB1-00CA45FDA075}"/>
                  </a:ext>
                </a:extLst>
              </p:cNvPr>
              <p:cNvPicPr>
                <a:picLocks noGrp="1" noRot="1" noChangeAspect="1" noMove="1" noResize="1" noEditPoints="1" noAdjustHandles="1" noChangeArrowheads="1" noChangeShapeType="1" noCrop="1"/>
              </p:cNvPicPr>
              <p:nvPr/>
            </p:nvPicPr>
            <p:blipFill>
              <a:blip r:embed="rId6"/>
              <a:stretch>
                <a:fillRect/>
              </a:stretch>
            </p:blipFill>
            <p:spPr>
              <a:xfrm>
                <a:off x="10421663" y="537108"/>
                <a:ext cx="990509" cy="1191833"/>
              </a:xfrm>
              <a:prstGeom prst="rect">
                <a:avLst/>
              </a:prstGeom>
            </p:spPr>
          </p:pic>
        </mc:Fallback>
      </mc:AlternateContent>
      <p:sp>
        <p:nvSpPr>
          <p:cNvPr id="30" name="TextBox 29">
            <a:extLst>
              <a:ext uri="{FF2B5EF4-FFF2-40B4-BE49-F238E27FC236}">
                <a16:creationId xmlns:a16="http://schemas.microsoft.com/office/drawing/2014/main" id="{9AE1D95A-5C7D-82A1-464E-6226D4B7C429}"/>
              </a:ext>
            </a:extLst>
          </p:cNvPr>
          <p:cNvSpPr txBox="1"/>
          <p:nvPr/>
        </p:nvSpPr>
        <p:spPr>
          <a:xfrm>
            <a:off x="10499300" y="962771"/>
            <a:ext cx="809873" cy="307777"/>
          </a:xfrm>
          <a:prstGeom prst="rect">
            <a:avLst/>
          </a:prstGeom>
          <a:noFill/>
        </p:spPr>
        <p:txBody>
          <a:bodyPr wrap="square" rtlCol="0">
            <a:spAutoFit/>
          </a:bodyPr>
          <a:lstStyle/>
          <a:p>
            <a:pPr algn="ctr"/>
            <a:r>
              <a:rPr lang="en-US" sz="1400" err="1"/>
              <a:t>thal</a:t>
            </a:r>
            <a:endParaRPr lang="en-US" sz="1400"/>
          </a:p>
        </p:txBody>
      </p:sp>
      <mc:AlternateContent xmlns:mc="http://schemas.openxmlformats.org/markup-compatibility/2006">
        <mc:Choice xmlns:am3d="http://schemas.microsoft.com/office/drawing/2017/model3d" Requires="am3d">
          <p:graphicFrame>
            <p:nvGraphicFramePr>
              <p:cNvPr id="31" name="3D Model 30" descr="Ellipsoid">
                <a:extLst>
                  <a:ext uri="{FF2B5EF4-FFF2-40B4-BE49-F238E27FC236}">
                    <a16:creationId xmlns:a16="http://schemas.microsoft.com/office/drawing/2014/main" id="{2217A823-A486-67B2-47D7-9D32117DE5DE}"/>
                  </a:ext>
                </a:extLst>
              </p:cNvPr>
              <p:cNvGraphicFramePr/>
              <p:nvPr>
                <p:extLst>
                  <p:ext uri="{D42A27DB-BD31-4B8C-83A1-F6EECF244321}">
                    <p14:modId xmlns:p14="http://schemas.microsoft.com/office/powerpoint/2010/main" val="2825065729"/>
                  </p:ext>
                </p:extLst>
              </p:nvPr>
            </p:nvGraphicFramePr>
            <p:xfrm>
              <a:off x="9336439" y="522253"/>
              <a:ext cx="990509" cy="1191833"/>
            </p:xfrm>
            <a:graphic>
              <a:graphicData uri="http://schemas.microsoft.com/office/drawing/2017/model3d">
                <am3d:model3d r:embed="rId5">
                  <am3d:spPr>
                    <a:xfrm>
                      <a:off x="0" y="0"/>
                      <a:ext cx="990509" cy="1191833"/>
                    </a:xfrm>
                    <a:prstGeom prst="rect">
                      <a:avLst/>
                    </a:prstGeom>
                  </am3d:spPr>
                  <am3d:camera>
                    <am3d:pos x="0" y="0" z="70713994"/>
                    <am3d:up dx="0" dy="36000000" dz="0"/>
                    <am3d:lookAt x="0" y="0" z="0"/>
                    <am3d:perspective fov="2700000"/>
                  </am3d:camera>
                  <am3d:trans>
                    <am3d:meterPerModelUnit n="6438416" d="1000000"/>
                    <am3d:preTrans dx="0" dy="-9181623" dz="0"/>
                    <am3d:scale>
                      <am3d:sx n="1000000" d="1000000"/>
                      <am3d:sy n="1000000" d="1000000"/>
                      <am3d:sz n="1000000" d="1000000"/>
                    </am3d:scale>
                    <am3d:rot/>
                    <am3d:postTrans dx="0" dy="0" dz="0"/>
                  </am3d:trans>
                  <am3d:raster rName="Office3DRenderer" rVer="16.0.8326">
                    <am3d:blip r:embed="rId6"/>
                  </am3d:raster>
                  <am3d:objViewport viewportSz="152890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1" name="3D Model 30" descr="Ellipsoid">
                <a:extLst>
                  <a:ext uri="{FF2B5EF4-FFF2-40B4-BE49-F238E27FC236}">
                    <a16:creationId xmlns:a16="http://schemas.microsoft.com/office/drawing/2014/main" id="{2217A823-A486-67B2-47D7-9D32117DE5DE}"/>
                  </a:ext>
                </a:extLst>
              </p:cNvPr>
              <p:cNvPicPr>
                <a:picLocks noGrp="1" noRot="1" noChangeAspect="1" noMove="1" noResize="1" noEditPoints="1" noAdjustHandles="1" noChangeArrowheads="1" noChangeShapeType="1" noCrop="1"/>
              </p:cNvPicPr>
              <p:nvPr/>
            </p:nvPicPr>
            <p:blipFill>
              <a:blip r:embed="rId6"/>
              <a:stretch>
                <a:fillRect/>
              </a:stretch>
            </p:blipFill>
            <p:spPr>
              <a:xfrm>
                <a:off x="9336439" y="522253"/>
                <a:ext cx="990509" cy="1191833"/>
              </a:xfrm>
              <a:prstGeom prst="rect">
                <a:avLst/>
              </a:prstGeom>
            </p:spPr>
          </p:pic>
        </mc:Fallback>
      </mc:AlternateContent>
      <p:sp>
        <p:nvSpPr>
          <p:cNvPr id="32" name="TextBox 31">
            <a:extLst>
              <a:ext uri="{FF2B5EF4-FFF2-40B4-BE49-F238E27FC236}">
                <a16:creationId xmlns:a16="http://schemas.microsoft.com/office/drawing/2014/main" id="{4A77A248-7F13-9E64-6ACD-84321CDA7E0F}"/>
              </a:ext>
            </a:extLst>
          </p:cNvPr>
          <p:cNvSpPr txBox="1"/>
          <p:nvPr/>
        </p:nvSpPr>
        <p:spPr>
          <a:xfrm>
            <a:off x="9432219" y="938845"/>
            <a:ext cx="809873" cy="307777"/>
          </a:xfrm>
          <a:prstGeom prst="rect">
            <a:avLst/>
          </a:prstGeom>
          <a:noFill/>
        </p:spPr>
        <p:txBody>
          <a:bodyPr wrap="square" rtlCol="0">
            <a:spAutoFit/>
          </a:bodyPr>
          <a:lstStyle/>
          <a:p>
            <a:pPr algn="ctr"/>
            <a:r>
              <a:rPr lang="en-US" sz="1400"/>
              <a:t>gender</a:t>
            </a:r>
          </a:p>
        </p:txBody>
      </p:sp>
      <mc:AlternateContent xmlns:mc="http://schemas.openxmlformats.org/markup-compatibility/2006">
        <mc:Choice xmlns:am3d="http://schemas.microsoft.com/office/drawing/2017/model3d" Requires="am3d">
          <p:graphicFrame>
            <p:nvGraphicFramePr>
              <p:cNvPr id="33" name="3D Model 32" descr="Ellipsoid">
                <a:extLst>
                  <a:ext uri="{FF2B5EF4-FFF2-40B4-BE49-F238E27FC236}">
                    <a16:creationId xmlns:a16="http://schemas.microsoft.com/office/drawing/2014/main" id="{543B56BD-4831-FE78-A74E-6CD32E928179}"/>
                  </a:ext>
                </a:extLst>
              </p:cNvPr>
              <p:cNvGraphicFramePr/>
              <p:nvPr>
                <p:extLst>
                  <p:ext uri="{D42A27DB-BD31-4B8C-83A1-F6EECF244321}">
                    <p14:modId xmlns:p14="http://schemas.microsoft.com/office/powerpoint/2010/main" val="3446191464"/>
                  </p:ext>
                </p:extLst>
              </p:nvPr>
            </p:nvGraphicFramePr>
            <p:xfrm>
              <a:off x="4800165" y="3749476"/>
              <a:ext cx="990509" cy="1191833"/>
            </p:xfrm>
            <a:graphic>
              <a:graphicData uri="http://schemas.microsoft.com/office/drawing/2017/model3d">
                <am3d:model3d r:embed="rId5">
                  <am3d:spPr>
                    <a:xfrm>
                      <a:off x="0" y="0"/>
                      <a:ext cx="990509" cy="1191833"/>
                    </a:xfrm>
                    <a:prstGeom prst="rect">
                      <a:avLst/>
                    </a:prstGeom>
                  </am3d:spPr>
                  <am3d:camera>
                    <am3d:pos x="0" y="0" z="70713994"/>
                    <am3d:up dx="0" dy="36000000" dz="0"/>
                    <am3d:lookAt x="0" y="0" z="0"/>
                    <am3d:perspective fov="2700000"/>
                  </am3d:camera>
                  <am3d:trans>
                    <am3d:meterPerModelUnit n="6438416" d="1000000"/>
                    <am3d:preTrans dx="0" dy="-9181623" dz="0"/>
                    <am3d:scale>
                      <am3d:sx n="1000000" d="1000000"/>
                      <am3d:sy n="1000000" d="1000000"/>
                      <am3d:sz n="1000000" d="1000000"/>
                    </am3d:scale>
                    <am3d:rot/>
                    <am3d:postTrans dx="0" dy="0" dz="0"/>
                  </am3d:trans>
                  <am3d:raster rName="Office3DRenderer" rVer="16.0.8326">
                    <am3d:blip r:embed="rId6"/>
                  </am3d:raster>
                  <am3d:objViewport viewportSz="152890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3" name="3D Model 32" descr="Ellipsoid">
                <a:extLst>
                  <a:ext uri="{FF2B5EF4-FFF2-40B4-BE49-F238E27FC236}">
                    <a16:creationId xmlns:a16="http://schemas.microsoft.com/office/drawing/2014/main" id="{543B56BD-4831-FE78-A74E-6CD32E928179}"/>
                  </a:ext>
                </a:extLst>
              </p:cNvPr>
              <p:cNvPicPr>
                <a:picLocks noGrp="1" noRot="1" noChangeAspect="1" noMove="1" noResize="1" noEditPoints="1" noAdjustHandles="1" noChangeArrowheads="1" noChangeShapeType="1" noCrop="1"/>
              </p:cNvPicPr>
              <p:nvPr/>
            </p:nvPicPr>
            <p:blipFill>
              <a:blip r:embed="rId6"/>
              <a:stretch>
                <a:fillRect/>
              </a:stretch>
            </p:blipFill>
            <p:spPr>
              <a:xfrm>
                <a:off x="4800165" y="3749476"/>
                <a:ext cx="990509" cy="1191833"/>
              </a:xfrm>
              <a:prstGeom prst="rect">
                <a:avLst/>
              </a:prstGeom>
            </p:spPr>
          </p:pic>
        </mc:Fallback>
      </mc:AlternateContent>
      <p:sp>
        <p:nvSpPr>
          <p:cNvPr id="34" name="TextBox 33">
            <a:extLst>
              <a:ext uri="{FF2B5EF4-FFF2-40B4-BE49-F238E27FC236}">
                <a16:creationId xmlns:a16="http://schemas.microsoft.com/office/drawing/2014/main" id="{EFDADB73-C031-BE7D-3B14-17053D21F57A}"/>
              </a:ext>
            </a:extLst>
          </p:cNvPr>
          <p:cNvSpPr txBox="1"/>
          <p:nvPr/>
        </p:nvSpPr>
        <p:spPr>
          <a:xfrm>
            <a:off x="4905016" y="4156996"/>
            <a:ext cx="809873" cy="307777"/>
          </a:xfrm>
          <a:prstGeom prst="rect">
            <a:avLst/>
          </a:prstGeom>
          <a:noFill/>
        </p:spPr>
        <p:txBody>
          <a:bodyPr wrap="square" rtlCol="0">
            <a:spAutoFit/>
          </a:bodyPr>
          <a:lstStyle/>
          <a:p>
            <a:pPr algn="ctr"/>
            <a:r>
              <a:rPr lang="en-US" sz="1400"/>
              <a:t>dataset</a:t>
            </a:r>
          </a:p>
        </p:txBody>
      </p:sp>
      <mc:AlternateContent xmlns:mc="http://schemas.openxmlformats.org/markup-compatibility/2006">
        <mc:Choice xmlns:am3d="http://schemas.microsoft.com/office/drawing/2017/model3d" Requires="am3d">
          <p:graphicFrame>
            <p:nvGraphicFramePr>
              <p:cNvPr id="35" name="3D Model 34" descr="Ellipsoid">
                <a:extLst>
                  <a:ext uri="{FF2B5EF4-FFF2-40B4-BE49-F238E27FC236}">
                    <a16:creationId xmlns:a16="http://schemas.microsoft.com/office/drawing/2014/main" id="{8B49F587-2B6F-305B-FF60-B469693C587A}"/>
                  </a:ext>
                </a:extLst>
              </p:cNvPr>
              <p:cNvGraphicFramePr/>
              <p:nvPr>
                <p:extLst>
                  <p:ext uri="{D42A27DB-BD31-4B8C-83A1-F6EECF244321}">
                    <p14:modId xmlns:p14="http://schemas.microsoft.com/office/powerpoint/2010/main" val="3738683844"/>
                  </p:ext>
                </p:extLst>
              </p:nvPr>
            </p:nvGraphicFramePr>
            <p:xfrm>
              <a:off x="3648722" y="3749476"/>
              <a:ext cx="990509" cy="1191833"/>
            </p:xfrm>
            <a:graphic>
              <a:graphicData uri="http://schemas.microsoft.com/office/drawing/2017/model3d">
                <am3d:model3d r:embed="rId5">
                  <am3d:spPr>
                    <a:xfrm>
                      <a:off x="0" y="0"/>
                      <a:ext cx="990509" cy="1191833"/>
                    </a:xfrm>
                    <a:prstGeom prst="rect">
                      <a:avLst/>
                    </a:prstGeom>
                  </am3d:spPr>
                  <am3d:camera>
                    <am3d:pos x="0" y="0" z="70713994"/>
                    <am3d:up dx="0" dy="36000000" dz="0"/>
                    <am3d:lookAt x="0" y="0" z="0"/>
                    <am3d:perspective fov="2700000"/>
                  </am3d:camera>
                  <am3d:trans>
                    <am3d:meterPerModelUnit n="6438416" d="1000000"/>
                    <am3d:preTrans dx="0" dy="-9181623" dz="0"/>
                    <am3d:scale>
                      <am3d:sx n="1000000" d="1000000"/>
                      <am3d:sy n="1000000" d="1000000"/>
                      <am3d:sz n="1000000" d="1000000"/>
                    </am3d:scale>
                    <am3d:rot/>
                    <am3d:postTrans dx="0" dy="0" dz="0"/>
                  </am3d:trans>
                  <am3d:raster rName="Office3DRenderer" rVer="16.0.8326">
                    <am3d:blip r:embed="rId6"/>
                  </am3d:raster>
                  <am3d:objViewport viewportSz="152890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5" name="3D Model 34" descr="Ellipsoid">
                <a:extLst>
                  <a:ext uri="{FF2B5EF4-FFF2-40B4-BE49-F238E27FC236}">
                    <a16:creationId xmlns:a16="http://schemas.microsoft.com/office/drawing/2014/main" id="{8B49F587-2B6F-305B-FF60-B469693C587A}"/>
                  </a:ext>
                </a:extLst>
              </p:cNvPr>
              <p:cNvPicPr>
                <a:picLocks noGrp="1" noRot="1" noChangeAspect="1" noMove="1" noResize="1" noEditPoints="1" noAdjustHandles="1" noChangeArrowheads="1" noChangeShapeType="1" noCrop="1"/>
              </p:cNvPicPr>
              <p:nvPr/>
            </p:nvPicPr>
            <p:blipFill>
              <a:blip r:embed="rId6"/>
              <a:stretch>
                <a:fillRect/>
              </a:stretch>
            </p:blipFill>
            <p:spPr>
              <a:xfrm>
                <a:off x="3648722" y="3749476"/>
                <a:ext cx="990509" cy="1191833"/>
              </a:xfrm>
              <a:prstGeom prst="rect">
                <a:avLst/>
              </a:prstGeom>
            </p:spPr>
          </p:pic>
        </mc:Fallback>
      </mc:AlternateContent>
      <p:sp>
        <p:nvSpPr>
          <p:cNvPr id="36" name="TextBox 35">
            <a:extLst>
              <a:ext uri="{FF2B5EF4-FFF2-40B4-BE49-F238E27FC236}">
                <a16:creationId xmlns:a16="http://schemas.microsoft.com/office/drawing/2014/main" id="{2E2B1933-3B83-127E-21BA-1E3FF2B91D34}"/>
              </a:ext>
            </a:extLst>
          </p:cNvPr>
          <p:cNvSpPr txBox="1"/>
          <p:nvPr/>
        </p:nvSpPr>
        <p:spPr>
          <a:xfrm>
            <a:off x="3735430" y="4156996"/>
            <a:ext cx="809873" cy="307777"/>
          </a:xfrm>
          <a:prstGeom prst="rect">
            <a:avLst/>
          </a:prstGeom>
          <a:noFill/>
        </p:spPr>
        <p:txBody>
          <a:bodyPr wrap="square" rtlCol="0">
            <a:spAutoFit/>
          </a:bodyPr>
          <a:lstStyle/>
          <a:p>
            <a:pPr algn="ctr"/>
            <a:r>
              <a:rPr lang="en-US" sz="1400"/>
              <a:t>id</a:t>
            </a:r>
          </a:p>
        </p:txBody>
      </p:sp>
      <mc:AlternateContent xmlns:mc="http://schemas.openxmlformats.org/markup-compatibility/2006">
        <mc:Choice xmlns:am3d="http://schemas.microsoft.com/office/drawing/2017/model3d" Requires="am3d">
          <p:graphicFrame>
            <p:nvGraphicFramePr>
              <p:cNvPr id="37" name="3D Model 36" descr="Ellipsoid">
                <a:extLst>
                  <a:ext uri="{FF2B5EF4-FFF2-40B4-BE49-F238E27FC236}">
                    <a16:creationId xmlns:a16="http://schemas.microsoft.com/office/drawing/2014/main" id="{9CC89A1F-9E5B-F289-8591-CF9C3231D68C}"/>
                  </a:ext>
                </a:extLst>
              </p:cNvPr>
              <p:cNvGraphicFramePr/>
              <p:nvPr>
                <p:extLst>
                  <p:ext uri="{D42A27DB-BD31-4B8C-83A1-F6EECF244321}">
                    <p14:modId xmlns:p14="http://schemas.microsoft.com/office/powerpoint/2010/main" val="850018205"/>
                  </p:ext>
                </p:extLst>
              </p:nvPr>
            </p:nvGraphicFramePr>
            <p:xfrm>
              <a:off x="3655750" y="2170850"/>
              <a:ext cx="990509" cy="1191833"/>
            </p:xfrm>
            <a:graphic>
              <a:graphicData uri="http://schemas.microsoft.com/office/drawing/2017/model3d">
                <am3d:model3d r:embed="rId5">
                  <am3d:spPr>
                    <a:xfrm>
                      <a:off x="0" y="0"/>
                      <a:ext cx="990509" cy="1191833"/>
                    </a:xfrm>
                    <a:prstGeom prst="rect">
                      <a:avLst/>
                    </a:prstGeom>
                  </am3d:spPr>
                  <am3d:camera>
                    <am3d:pos x="0" y="0" z="70713994"/>
                    <am3d:up dx="0" dy="36000000" dz="0"/>
                    <am3d:lookAt x="0" y="0" z="0"/>
                    <am3d:perspective fov="2700000"/>
                  </am3d:camera>
                  <am3d:trans>
                    <am3d:meterPerModelUnit n="6438416" d="1000000"/>
                    <am3d:preTrans dx="0" dy="-9181623" dz="0"/>
                    <am3d:scale>
                      <am3d:sx n="1000000" d="1000000"/>
                      <am3d:sy n="1000000" d="1000000"/>
                      <am3d:sz n="1000000" d="1000000"/>
                    </am3d:scale>
                    <am3d:rot/>
                    <am3d:postTrans dx="0" dy="0" dz="0"/>
                  </am3d:trans>
                  <am3d:raster rName="Office3DRenderer" rVer="16.0.8326">
                    <am3d:blip r:embed="rId6"/>
                  </am3d:raster>
                  <am3d:objViewport viewportSz="152890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7" name="3D Model 36" descr="Ellipsoid">
                <a:extLst>
                  <a:ext uri="{FF2B5EF4-FFF2-40B4-BE49-F238E27FC236}">
                    <a16:creationId xmlns:a16="http://schemas.microsoft.com/office/drawing/2014/main" id="{9CC89A1F-9E5B-F289-8591-CF9C3231D68C}"/>
                  </a:ext>
                </a:extLst>
              </p:cNvPr>
              <p:cNvPicPr>
                <a:picLocks noGrp="1" noRot="1" noChangeAspect="1" noMove="1" noResize="1" noEditPoints="1" noAdjustHandles="1" noChangeArrowheads="1" noChangeShapeType="1" noCrop="1"/>
              </p:cNvPicPr>
              <p:nvPr/>
            </p:nvPicPr>
            <p:blipFill>
              <a:blip r:embed="rId6"/>
              <a:stretch>
                <a:fillRect/>
              </a:stretch>
            </p:blipFill>
            <p:spPr>
              <a:xfrm>
                <a:off x="3655750" y="2170850"/>
                <a:ext cx="990509" cy="1191833"/>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38" name="3D Model 37" descr="Ellipsoid">
                <a:extLst>
                  <a:ext uri="{FF2B5EF4-FFF2-40B4-BE49-F238E27FC236}">
                    <a16:creationId xmlns:a16="http://schemas.microsoft.com/office/drawing/2014/main" id="{0069F623-C89A-F286-86CF-A73A6E3D8880}"/>
                  </a:ext>
                </a:extLst>
              </p:cNvPr>
              <p:cNvGraphicFramePr>
                <a:graphicFrameLocks noChangeAspect="1"/>
              </p:cNvGraphicFramePr>
              <p:nvPr>
                <p:extLst>
                  <p:ext uri="{D42A27DB-BD31-4B8C-83A1-F6EECF244321}">
                    <p14:modId xmlns:p14="http://schemas.microsoft.com/office/powerpoint/2010/main" val="4224918750"/>
                  </p:ext>
                </p:extLst>
              </p:nvPr>
            </p:nvGraphicFramePr>
            <p:xfrm>
              <a:off x="4786959" y="2331509"/>
              <a:ext cx="990508" cy="852370"/>
            </p:xfrm>
            <a:graphic>
              <a:graphicData uri="http://schemas.microsoft.com/office/drawing/2017/model3d">
                <am3d:model3d r:embed="rId5">
                  <am3d:spPr>
                    <a:xfrm>
                      <a:off x="0" y="0"/>
                      <a:ext cx="990508" cy="852370"/>
                    </a:xfrm>
                    <a:prstGeom prst="rect">
                      <a:avLst/>
                    </a:prstGeom>
                  </am3d:spPr>
                  <am3d:camera>
                    <am3d:pos x="0" y="0" z="70713994"/>
                    <am3d:up dx="0" dy="36000000" dz="0"/>
                    <am3d:lookAt x="0" y="0" z="0"/>
                    <am3d:perspective fov="2700000"/>
                  </am3d:camera>
                  <am3d:trans>
                    <am3d:meterPerModelUnit n="6438416" d="1000000"/>
                    <am3d:preTrans dx="0" dy="-9181623" dz="0"/>
                    <am3d:scale>
                      <am3d:sx n="1000000" d="1000000"/>
                      <am3d:sy n="1000000" d="1000000"/>
                      <am3d:sz n="1000000" d="1000000"/>
                    </am3d:scale>
                    <am3d:rot/>
                    <am3d:postTrans dx="0" dy="0" dz="0"/>
                  </am3d:trans>
                  <am3d:raster rName="Office3DRenderer" rVer="16.0.8326">
                    <am3d:blip r:embed="rId7"/>
                  </am3d:raster>
                  <am3d:objViewport viewportSz="152890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8" name="3D Model 37" descr="Ellipsoid">
                <a:extLst>
                  <a:ext uri="{FF2B5EF4-FFF2-40B4-BE49-F238E27FC236}">
                    <a16:creationId xmlns:a16="http://schemas.microsoft.com/office/drawing/2014/main" id="{0069F623-C89A-F286-86CF-A73A6E3D8880}"/>
                  </a:ext>
                </a:extLst>
              </p:cNvPr>
              <p:cNvPicPr>
                <a:picLocks noGrp="1" noRot="1" noChangeAspect="1" noMove="1" noResize="1" noEditPoints="1" noAdjustHandles="1" noChangeArrowheads="1" noChangeShapeType="1" noCrop="1"/>
              </p:cNvPicPr>
              <p:nvPr/>
            </p:nvPicPr>
            <p:blipFill>
              <a:blip r:embed="rId7"/>
              <a:stretch>
                <a:fillRect/>
              </a:stretch>
            </p:blipFill>
            <p:spPr>
              <a:xfrm>
                <a:off x="4786959" y="2331509"/>
                <a:ext cx="990508" cy="852370"/>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39" name="3D Model 38" descr="Ellipsoid">
                <a:extLst>
                  <a:ext uri="{FF2B5EF4-FFF2-40B4-BE49-F238E27FC236}">
                    <a16:creationId xmlns:a16="http://schemas.microsoft.com/office/drawing/2014/main" id="{8D30CC14-7677-8E36-DF3D-42B67C5C0012}"/>
                  </a:ext>
                </a:extLst>
              </p:cNvPr>
              <p:cNvGraphicFramePr/>
              <p:nvPr>
                <p:extLst>
                  <p:ext uri="{D42A27DB-BD31-4B8C-83A1-F6EECF244321}">
                    <p14:modId xmlns:p14="http://schemas.microsoft.com/office/powerpoint/2010/main" val="3287231324"/>
                  </p:ext>
                </p:extLst>
              </p:nvPr>
            </p:nvGraphicFramePr>
            <p:xfrm>
              <a:off x="5871341" y="2171302"/>
              <a:ext cx="990509" cy="1191833"/>
            </p:xfrm>
            <a:graphic>
              <a:graphicData uri="http://schemas.microsoft.com/office/drawing/2017/model3d">
                <am3d:model3d r:embed="rId5">
                  <am3d:spPr>
                    <a:xfrm>
                      <a:off x="0" y="0"/>
                      <a:ext cx="990509" cy="1191833"/>
                    </a:xfrm>
                    <a:prstGeom prst="rect">
                      <a:avLst/>
                    </a:prstGeom>
                  </am3d:spPr>
                  <am3d:camera>
                    <am3d:pos x="0" y="0" z="70713994"/>
                    <am3d:up dx="0" dy="36000000" dz="0"/>
                    <am3d:lookAt x="0" y="0" z="0"/>
                    <am3d:perspective fov="2700000"/>
                  </am3d:camera>
                  <am3d:trans>
                    <am3d:meterPerModelUnit n="6438416" d="1000000"/>
                    <am3d:preTrans dx="0" dy="-9181623" dz="0"/>
                    <am3d:scale>
                      <am3d:sx n="1000000" d="1000000"/>
                      <am3d:sy n="1000000" d="1000000"/>
                      <am3d:sz n="1000000" d="1000000"/>
                    </am3d:scale>
                    <am3d:rot/>
                    <am3d:postTrans dx="0" dy="0" dz="0"/>
                  </am3d:trans>
                  <am3d:raster rName="Office3DRenderer" rVer="16.0.8326">
                    <am3d:blip r:embed="rId6"/>
                  </am3d:raster>
                  <am3d:objViewport viewportSz="152890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9" name="3D Model 38" descr="Ellipsoid">
                <a:extLst>
                  <a:ext uri="{FF2B5EF4-FFF2-40B4-BE49-F238E27FC236}">
                    <a16:creationId xmlns:a16="http://schemas.microsoft.com/office/drawing/2014/main" id="{8D30CC14-7677-8E36-DF3D-42B67C5C0012}"/>
                  </a:ext>
                </a:extLst>
              </p:cNvPr>
              <p:cNvPicPr>
                <a:picLocks noGrp="1" noRot="1" noChangeAspect="1" noMove="1" noResize="1" noEditPoints="1" noAdjustHandles="1" noChangeArrowheads="1" noChangeShapeType="1" noCrop="1"/>
              </p:cNvPicPr>
              <p:nvPr/>
            </p:nvPicPr>
            <p:blipFill>
              <a:blip r:embed="rId6"/>
              <a:stretch>
                <a:fillRect/>
              </a:stretch>
            </p:blipFill>
            <p:spPr>
              <a:xfrm>
                <a:off x="5871341" y="2171302"/>
                <a:ext cx="990509" cy="1191833"/>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40" name="3D Model 39" descr="Ellipsoid">
                <a:extLst>
                  <a:ext uri="{FF2B5EF4-FFF2-40B4-BE49-F238E27FC236}">
                    <a16:creationId xmlns:a16="http://schemas.microsoft.com/office/drawing/2014/main" id="{B5148DF9-69B4-FB18-4696-F5BF1393D900}"/>
                  </a:ext>
                </a:extLst>
              </p:cNvPr>
              <p:cNvGraphicFramePr/>
              <p:nvPr>
                <p:extLst>
                  <p:ext uri="{D42A27DB-BD31-4B8C-83A1-F6EECF244321}">
                    <p14:modId xmlns:p14="http://schemas.microsoft.com/office/powerpoint/2010/main" val="3313255557"/>
                  </p:ext>
                </p:extLst>
              </p:nvPr>
            </p:nvGraphicFramePr>
            <p:xfrm>
              <a:off x="6976128" y="2180372"/>
              <a:ext cx="990509" cy="1191833"/>
            </p:xfrm>
            <a:graphic>
              <a:graphicData uri="http://schemas.microsoft.com/office/drawing/2017/model3d">
                <am3d:model3d r:embed="rId5">
                  <am3d:spPr>
                    <a:xfrm>
                      <a:off x="0" y="0"/>
                      <a:ext cx="990509" cy="1191833"/>
                    </a:xfrm>
                    <a:prstGeom prst="rect">
                      <a:avLst/>
                    </a:prstGeom>
                  </am3d:spPr>
                  <am3d:camera>
                    <am3d:pos x="0" y="0" z="70713994"/>
                    <am3d:up dx="0" dy="36000000" dz="0"/>
                    <am3d:lookAt x="0" y="0" z="0"/>
                    <am3d:perspective fov="2700000"/>
                  </am3d:camera>
                  <am3d:trans>
                    <am3d:meterPerModelUnit n="6438416" d="1000000"/>
                    <am3d:preTrans dx="0" dy="-9181623" dz="0"/>
                    <am3d:scale>
                      <am3d:sx n="1000000" d="1000000"/>
                      <am3d:sy n="1000000" d="1000000"/>
                      <am3d:sz n="1000000" d="1000000"/>
                    </am3d:scale>
                    <am3d:rot/>
                    <am3d:postTrans dx="0" dy="0" dz="0"/>
                  </am3d:trans>
                  <am3d:raster rName="Office3DRenderer" rVer="16.0.8326">
                    <am3d:blip r:embed="rId6"/>
                  </am3d:raster>
                  <am3d:objViewport viewportSz="152890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0" name="3D Model 39" descr="Ellipsoid">
                <a:extLst>
                  <a:ext uri="{FF2B5EF4-FFF2-40B4-BE49-F238E27FC236}">
                    <a16:creationId xmlns:a16="http://schemas.microsoft.com/office/drawing/2014/main" id="{B5148DF9-69B4-FB18-4696-F5BF1393D900}"/>
                  </a:ext>
                </a:extLst>
              </p:cNvPr>
              <p:cNvPicPr>
                <a:picLocks noGrp="1" noRot="1" noChangeAspect="1" noMove="1" noResize="1" noEditPoints="1" noAdjustHandles="1" noChangeArrowheads="1" noChangeShapeType="1" noCrop="1"/>
              </p:cNvPicPr>
              <p:nvPr/>
            </p:nvPicPr>
            <p:blipFill>
              <a:blip r:embed="rId6"/>
              <a:stretch>
                <a:fillRect/>
              </a:stretch>
            </p:blipFill>
            <p:spPr>
              <a:xfrm>
                <a:off x="6976128" y="2180372"/>
                <a:ext cx="990509" cy="1191833"/>
              </a:xfrm>
              <a:prstGeom prst="rect">
                <a:avLst/>
              </a:prstGeom>
            </p:spPr>
          </p:pic>
        </mc:Fallback>
      </mc:AlternateContent>
      <p:sp>
        <p:nvSpPr>
          <p:cNvPr id="41" name="TextBox 40">
            <a:extLst>
              <a:ext uri="{FF2B5EF4-FFF2-40B4-BE49-F238E27FC236}">
                <a16:creationId xmlns:a16="http://schemas.microsoft.com/office/drawing/2014/main" id="{BDADE47A-851E-67AE-61BF-58C95086DAAE}"/>
              </a:ext>
            </a:extLst>
          </p:cNvPr>
          <p:cNvSpPr txBox="1"/>
          <p:nvPr/>
        </p:nvSpPr>
        <p:spPr>
          <a:xfrm>
            <a:off x="3728923" y="2589819"/>
            <a:ext cx="809873" cy="307777"/>
          </a:xfrm>
          <a:prstGeom prst="rect">
            <a:avLst/>
          </a:prstGeom>
          <a:noFill/>
        </p:spPr>
        <p:txBody>
          <a:bodyPr wrap="square" rtlCol="0">
            <a:spAutoFit/>
          </a:bodyPr>
          <a:lstStyle/>
          <a:p>
            <a:pPr algn="ctr"/>
            <a:r>
              <a:rPr lang="en-US" sz="1400"/>
              <a:t>age</a:t>
            </a:r>
          </a:p>
        </p:txBody>
      </p:sp>
      <p:sp>
        <p:nvSpPr>
          <p:cNvPr id="42" name="TextBox 41">
            <a:extLst>
              <a:ext uri="{FF2B5EF4-FFF2-40B4-BE49-F238E27FC236}">
                <a16:creationId xmlns:a16="http://schemas.microsoft.com/office/drawing/2014/main" id="{56CC3F90-1D56-3B28-6289-924BEFEA092E}"/>
              </a:ext>
            </a:extLst>
          </p:cNvPr>
          <p:cNvSpPr txBox="1"/>
          <p:nvPr/>
        </p:nvSpPr>
        <p:spPr>
          <a:xfrm>
            <a:off x="4854969" y="2591987"/>
            <a:ext cx="809873" cy="307777"/>
          </a:xfrm>
          <a:prstGeom prst="rect">
            <a:avLst/>
          </a:prstGeom>
          <a:noFill/>
        </p:spPr>
        <p:txBody>
          <a:bodyPr wrap="square" rtlCol="0">
            <a:spAutoFit/>
          </a:bodyPr>
          <a:lstStyle/>
          <a:p>
            <a:pPr algn="ctr"/>
            <a:r>
              <a:rPr lang="en-US" sz="1400" err="1"/>
              <a:t>trestbps</a:t>
            </a:r>
            <a:endParaRPr lang="en-US" sz="1400"/>
          </a:p>
        </p:txBody>
      </p:sp>
      <p:sp>
        <p:nvSpPr>
          <p:cNvPr id="43" name="TextBox 42">
            <a:extLst>
              <a:ext uri="{FF2B5EF4-FFF2-40B4-BE49-F238E27FC236}">
                <a16:creationId xmlns:a16="http://schemas.microsoft.com/office/drawing/2014/main" id="{638D43A7-33CE-5DEB-EAE3-3E6ECD5E9C76}"/>
              </a:ext>
            </a:extLst>
          </p:cNvPr>
          <p:cNvSpPr txBox="1"/>
          <p:nvPr/>
        </p:nvSpPr>
        <p:spPr>
          <a:xfrm>
            <a:off x="5944562" y="2590771"/>
            <a:ext cx="809873" cy="307777"/>
          </a:xfrm>
          <a:prstGeom prst="rect">
            <a:avLst/>
          </a:prstGeom>
          <a:noFill/>
        </p:spPr>
        <p:txBody>
          <a:bodyPr wrap="square" rtlCol="0">
            <a:spAutoFit/>
          </a:bodyPr>
          <a:lstStyle/>
          <a:p>
            <a:pPr algn="ctr"/>
            <a:r>
              <a:rPr lang="en-US" sz="1400" err="1"/>
              <a:t>chol</a:t>
            </a:r>
            <a:endParaRPr lang="en-US" sz="1400"/>
          </a:p>
        </p:txBody>
      </p:sp>
      <p:sp>
        <p:nvSpPr>
          <p:cNvPr id="44" name="TextBox 43">
            <a:extLst>
              <a:ext uri="{FF2B5EF4-FFF2-40B4-BE49-F238E27FC236}">
                <a16:creationId xmlns:a16="http://schemas.microsoft.com/office/drawing/2014/main" id="{D7EC2509-659E-B2EC-B38E-F7932D9A1D46}"/>
              </a:ext>
            </a:extLst>
          </p:cNvPr>
          <p:cNvSpPr txBox="1"/>
          <p:nvPr/>
        </p:nvSpPr>
        <p:spPr>
          <a:xfrm>
            <a:off x="7099121" y="2587892"/>
            <a:ext cx="809873" cy="307777"/>
          </a:xfrm>
          <a:prstGeom prst="rect">
            <a:avLst/>
          </a:prstGeom>
          <a:noFill/>
        </p:spPr>
        <p:txBody>
          <a:bodyPr wrap="square" rtlCol="0">
            <a:spAutoFit/>
          </a:bodyPr>
          <a:lstStyle/>
          <a:p>
            <a:pPr algn="ctr"/>
            <a:r>
              <a:rPr lang="en-US" sz="1400" err="1"/>
              <a:t>thalch</a:t>
            </a:r>
            <a:endParaRPr lang="en-US" sz="1400"/>
          </a:p>
        </p:txBody>
      </p:sp>
      <mc:AlternateContent xmlns:mc="http://schemas.openxmlformats.org/markup-compatibility/2006">
        <mc:Choice xmlns:am3d="http://schemas.microsoft.com/office/drawing/2017/model3d" Requires="am3d">
          <p:graphicFrame>
            <p:nvGraphicFramePr>
              <p:cNvPr id="45" name="3D Model 44" descr="Ellipsoid">
                <a:extLst>
                  <a:ext uri="{FF2B5EF4-FFF2-40B4-BE49-F238E27FC236}">
                    <a16:creationId xmlns:a16="http://schemas.microsoft.com/office/drawing/2014/main" id="{12ADA098-15F5-EBFA-52FE-2E1FF8283730}"/>
                  </a:ext>
                </a:extLst>
              </p:cNvPr>
              <p:cNvGraphicFramePr/>
              <p:nvPr>
                <p:extLst>
                  <p:ext uri="{D42A27DB-BD31-4B8C-83A1-F6EECF244321}">
                    <p14:modId xmlns:p14="http://schemas.microsoft.com/office/powerpoint/2010/main" val="1966276894"/>
                  </p:ext>
                </p:extLst>
              </p:nvPr>
            </p:nvGraphicFramePr>
            <p:xfrm>
              <a:off x="8105171" y="2173957"/>
              <a:ext cx="990509" cy="1191833"/>
            </p:xfrm>
            <a:graphic>
              <a:graphicData uri="http://schemas.microsoft.com/office/drawing/2017/model3d">
                <am3d:model3d r:embed="rId5">
                  <am3d:spPr>
                    <a:xfrm>
                      <a:off x="0" y="0"/>
                      <a:ext cx="990509" cy="1191833"/>
                    </a:xfrm>
                    <a:prstGeom prst="rect">
                      <a:avLst/>
                    </a:prstGeom>
                  </am3d:spPr>
                  <am3d:camera>
                    <am3d:pos x="0" y="0" z="70713994"/>
                    <am3d:up dx="0" dy="36000000" dz="0"/>
                    <am3d:lookAt x="0" y="0" z="0"/>
                    <am3d:perspective fov="2700000"/>
                  </am3d:camera>
                  <am3d:trans>
                    <am3d:meterPerModelUnit n="6438416" d="1000000"/>
                    <am3d:preTrans dx="0" dy="-9181623" dz="0"/>
                    <am3d:scale>
                      <am3d:sx n="1000000" d="1000000"/>
                      <am3d:sy n="1000000" d="1000000"/>
                      <am3d:sz n="1000000" d="1000000"/>
                    </am3d:scale>
                    <am3d:rot/>
                    <am3d:postTrans dx="0" dy="0" dz="0"/>
                  </am3d:trans>
                  <am3d:raster rName="Office3DRenderer" rVer="16.0.8326">
                    <am3d:blip r:embed="rId6"/>
                  </am3d:raster>
                  <am3d:objViewport viewportSz="152890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5" name="3D Model 44" descr="Ellipsoid">
                <a:extLst>
                  <a:ext uri="{FF2B5EF4-FFF2-40B4-BE49-F238E27FC236}">
                    <a16:creationId xmlns:a16="http://schemas.microsoft.com/office/drawing/2014/main" id="{12ADA098-15F5-EBFA-52FE-2E1FF8283730}"/>
                  </a:ext>
                </a:extLst>
              </p:cNvPr>
              <p:cNvPicPr>
                <a:picLocks noGrp="1" noRot="1" noChangeAspect="1" noMove="1" noResize="1" noEditPoints="1" noAdjustHandles="1" noChangeArrowheads="1" noChangeShapeType="1" noCrop="1"/>
              </p:cNvPicPr>
              <p:nvPr/>
            </p:nvPicPr>
            <p:blipFill>
              <a:blip r:embed="rId6"/>
              <a:stretch>
                <a:fillRect/>
              </a:stretch>
            </p:blipFill>
            <p:spPr>
              <a:xfrm>
                <a:off x="8105171" y="2173957"/>
                <a:ext cx="990509" cy="1191833"/>
              </a:xfrm>
              <a:prstGeom prst="rect">
                <a:avLst/>
              </a:prstGeom>
            </p:spPr>
          </p:pic>
        </mc:Fallback>
      </mc:AlternateContent>
      <p:sp>
        <p:nvSpPr>
          <p:cNvPr id="46" name="TextBox 45">
            <a:extLst>
              <a:ext uri="{FF2B5EF4-FFF2-40B4-BE49-F238E27FC236}">
                <a16:creationId xmlns:a16="http://schemas.microsoft.com/office/drawing/2014/main" id="{10591D8D-6D41-541C-E9D3-6F53B1039887}"/>
              </a:ext>
            </a:extLst>
          </p:cNvPr>
          <p:cNvSpPr txBox="1"/>
          <p:nvPr/>
        </p:nvSpPr>
        <p:spPr>
          <a:xfrm>
            <a:off x="8173736" y="2590549"/>
            <a:ext cx="809873" cy="307777"/>
          </a:xfrm>
          <a:prstGeom prst="rect">
            <a:avLst/>
          </a:prstGeom>
          <a:noFill/>
        </p:spPr>
        <p:txBody>
          <a:bodyPr wrap="square" rtlCol="0">
            <a:spAutoFit/>
          </a:bodyPr>
          <a:lstStyle/>
          <a:p>
            <a:pPr algn="ctr"/>
            <a:r>
              <a:rPr lang="en-US" sz="1400"/>
              <a:t>old peak</a:t>
            </a:r>
          </a:p>
        </p:txBody>
      </p:sp>
      <mc:AlternateContent xmlns:mc="http://schemas.openxmlformats.org/markup-compatibility/2006">
        <mc:Choice xmlns:am3d="http://schemas.microsoft.com/office/drawing/2017/model3d" Requires="am3d">
          <p:graphicFrame>
            <p:nvGraphicFramePr>
              <p:cNvPr id="47" name="3D Model 46" descr="Ellipsoid">
                <a:extLst>
                  <a:ext uri="{FF2B5EF4-FFF2-40B4-BE49-F238E27FC236}">
                    <a16:creationId xmlns:a16="http://schemas.microsoft.com/office/drawing/2014/main" id="{1F35E44D-3222-9DC3-B58C-A48B83D22573}"/>
                  </a:ext>
                </a:extLst>
              </p:cNvPr>
              <p:cNvGraphicFramePr/>
              <p:nvPr>
                <p:extLst>
                  <p:ext uri="{D42A27DB-BD31-4B8C-83A1-F6EECF244321}">
                    <p14:modId xmlns:p14="http://schemas.microsoft.com/office/powerpoint/2010/main" val="1322305769"/>
                  </p:ext>
                </p:extLst>
              </p:nvPr>
            </p:nvGraphicFramePr>
            <p:xfrm>
              <a:off x="9215938" y="2155699"/>
              <a:ext cx="990509" cy="1191833"/>
            </p:xfrm>
            <a:graphic>
              <a:graphicData uri="http://schemas.microsoft.com/office/drawing/2017/model3d">
                <am3d:model3d r:embed="rId5">
                  <am3d:spPr>
                    <a:xfrm>
                      <a:off x="0" y="0"/>
                      <a:ext cx="990509" cy="1191833"/>
                    </a:xfrm>
                    <a:prstGeom prst="rect">
                      <a:avLst/>
                    </a:prstGeom>
                  </am3d:spPr>
                  <am3d:camera>
                    <am3d:pos x="0" y="0" z="70713994"/>
                    <am3d:up dx="0" dy="36000000" dz="0"/>
                    <am3d:lookAt x="0" y="0" z="0"/>
                    <am3d:perspective fov="2700000"/>
                  </am3d:camera>
                  <am3d:trans>
                    <am3d:meterPerModelUnit n="6438416" d="1000000"/>
                    <am3d:preTrans dx="0" dy="-9181623" dz="0"/>
                    <am3d:scale>
                      <am3d:sx n="1000000" d="1000000"/>
                      <am3d:sy n="1000000" d="1000000"/>
                      <am3d:sz n="1000000" d="1000000"/>
                    </am3d:scale>
                    <am3d:rot/>
                    <am3d:postTrans dx="0" dy="0" dz="0"/>
                  </am3d:trans>
                  <am3d:raster rName="Office3DRenderer" rVer="16.0.8326">
                    <am3d:blip r:embed="rId6"/>
                  </am3d:raster>
                  <am3d:objViewport viewportSz="152890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7" name="3D Model 46" descr="Ellipsoid">
                <a:extLst>
                  <a:ext uri="{FF2B5EF4-FFF2-40B4-BE49-F238E27FC236}">
                    <a16:creationId xmlns:a16="http://schemas.microsoft.com/office/drawing/2014/main" id="{1F35E44D-3222-9DC3-B58C-A48B83D22573}"/>
                  </a:ext>
                </a:extLst>
              </p:cNvPr>
              <p:cNvPicPr>
                <a:picLocks noGrp="1" noRot="1" noChangeAspect="1" noMove="1" noResize="1" noEditPoints="1" noAdjustHandles="1" noChangeArrowheads="1" noChangeShapeType="1" noCrop="1"/>
              </p:cNvPicPr>
              <p:nvPr/>
            </p:nvPicPr>
            <p:blipFill>
              <a:blip r:embed="rId6"/>
              <a:stretch>
                <a:fillRect/>
              </a:stretch>
            </p:blipFill>
            <p:spPr>
              <a:xfrm>
                <a:off x="9215938" y="2155699"/>
                <a:ext cx="990509" cy="1191833"/>
              </a:xfrm>
              <a:prstGeom prst="rect">
                <a:avLst/>
              </a:prstGeom>
            </p:spPr>
          </p:pic>
        </mc:Fallback>
      </mc:AlternateContent>
      <p:sp>
        <p:nvSpPr>
          <p:cNvPr id="48" name="TextBox 47">
            <a:extLst>
              <a:ext uri="{FF2B5EF4-FFF2-40B4-BE49-F238E27FC236}">
                <a16:creationId xmlns:a16="http://schemas.microsoft.com/office/drawing/2014/main" id="{0787AA46-B6CE-23A3-5DBF-3FAF6C2BA5A7}"/>
              </a:ext>
            </a:extLst>
          </p:cNvPr>
          <p:cNvSpPr txBox="1"/>
          <p:nvPr/>
        </p:nvSpPr>
        <p:spPr>
          <a:xfrm>
            <a:off x="9311717" y="2599504"/>
            <a:ext cx="809873" cy="307777"/>
          </a:xfrm>
          <a:prstGeom prst="rect">
            <a:avLst/>
          </a:prstGeom>
          <a:noFill/>
        </p:spPr>
        <p:txBody>
          <a:bodyPr wrap="square" rtlCol="0">
            <a:spAutoFit/>
          </a:bodyPr>
          <a:lstStyle/>
          <a:p>
            <a:pPr algn="ctr"/>
            <a:r>
              <a:rPr lang="en-US" sz="1400"/>
              <a:t>ca</a:t>
            </a:r>
          </a:p>
        </p:txBody>
      </p:sp>
      <p:sp>
        <p:nvSpPr>
          <p:cNvPr id="49" name="TextBox 48">
            <a:extLst>
              <a:ext uri="{FF2B5EF4-FFF2-40B4-BE49-F238E27FC236}">
                <a16:creationId xmlns:a16="http://schemas.microsoft.com/office/drawing/2014/main" id="{D8BC5503-15BD-6F05-79EF-9B31177686E8}"/>
              </a:ext>
            </a:extLst>
          </p:cNvPr>
          <p:cNvSpPr txBox="1"/>
          <p:nvPr/>
        </p:nvSpPr>
        <p:spPr>
          <a:xfrm>
            <a:off x="281075" y="5804425"/>
            <a:ext cx="9151144" cy="369332"/>
          </a:xfrm>
          <a:prstGeom prst="rect">
            <a:avLst/>
          </a:prstGeom>
          <a:noFill/>
        </p:spPr>
        <p:txBody>
          <a:bodyPr wrap="square" rtlCol="0">
            <a:spAutoFit/>
          </a:bodyPr>
          <a:lstStyle/>
          <a:p>
            <a:r>
              <a:rPr lang="en-US">
                <a:solidFill>
                  <a:schemeClr val="bg1"/>
                </a:solidFill>
              </a:rPr>
              <a:t>The “num” column in the dataset states the yes/no cases of heart attack in patients</a:t>
            </a:r>
          </a:p>
        </p:txBody>
      </p:sp>
    </p:spTree>
    <p:extLst>
      <p:ext uri="{BB962C8B-B14F-4D97-AF65-F5344CB8AC3E}">
        <p14:creationId xmlns:p14="http://schemas.microsoft.com/office/powerpoint/2010/main" val="27177129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E57B4E5D-5FEC-0514-F42D-F5C19C889C38}"/>
              </a:ext>
            </a:extLst>
          </p:cNvPr>
          <p:cNvGrpSpPr/>
          <p:nvPr/>
        </p:nvGrpSpPr>
        <p:grpSpPr>
          <a:xfrm>
            <a:off x="714364" y="135736"/>
            <a:ext cx="8822542" cy="635789"/>
            <a:chOff x="714364" y="135736"/>
            <a:chExt cx="8822542" cy="635789"/>
          </a:xfrm>
        </p:grpSpPr>
        <p:sp>
          <p:nvSpPr>
            <p:cNvPr id="6" name="Arrow: Right 5">
              <a:extLst>
                <a:ext uri="{FF2B5EF4-FFF2-40B4-BE49-F238E27FC236}">
                  <a16:creationId xmlns:a16="http://schemas.microsoft.com/office/drawing/2014/main" id="{0F98D117-754F-B4E2-0C52-7FE1051B1F1A}"/>
                </a:ext>
              </a:extLst>
            </p:cNvPr>
            <p:cNvSpPr/>
            <p:nvPr/>
          </p:nvSpPr>
          <p:spPr>
            <a:xfrm>
              <a:off x="714364" y="135736"/>
              <a:ext cx="1293018" cy="635789"/>
            </a:xfrm>
            <a:prstGeom prst="rightArrow">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Diagonal Corners Rounded 7">
              <a:extLst>
                <a:ext uri="{FF2B5EF4-FFF2-40B4-BE49-F238E27FC236}">
                  <a16:creationId xmlns:a16="http://schemas.microsoft.com/office/drawing/2014/main" id="{C3F318BB-D022-5B1B-6761-089984890498}"/>
                </a:ext>
              </a:extLst>
            </p:cNvPr>
            <p:cNvSpPr/>
            <p:nvPr/>
          </p:nvSpPr>
          <p:spPr>
            <a:xfrm>
              <a:off x="2593181" y="221456"/>
              <a:ext cx="6943725" cy="482643"/>
            </a:xfrm>
            <a:prstGeom prst="round2Diag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400"/>
                <a:t>Objective</a:t>
              </a:r>
              <a:endParaRPr lang="en-US" sz="1100"/>
            </a:p>
          </p:txBody>
        </p:sp>
      </p:grpSp>
      <mc:AlternateContent xmlns:mc="http://schemas.openxmlformats.org/markup-compatibility/2006">
        <mc:Choice xmlns:am3d="http://schemas.microsoft.com/office/drawing/2017/model3d" Requires="am3d">
          <p:graphicFrame>
            <p:nvGraphicFramePr>
              <p:cNvPr id="9" name="3D Model 8" descr="Beating heart">
                <a:extLst>
                  <a:ext uri="{FF2B5EF4-FFF2-40B4-BE49-F238E27FC236}">
                    <a16:creationId xmlns:a16="http://schemas.microsoft.com/office/drawing/2014/main" id="{7440F767-9DD6-76CB-B5DF-9A4E7F7FD7D9}"/>
                  </a:ext>
                </a:extLst>
              </p:cNvPr>
              <p:cNvGraphicFramePr/>
              <p:nvPr>
                <p:extLst>
                  <p:ext uri="{D42A27DB-BD31-4B8C-83A1-F6EECF244321}">
                    <p14:modId xmlns:p14="http://schemas.microsoft.com/office/powerpoint/2010/main" val="1705716843"/>
                  </p:ext>
                </p:extLst>
              </p:nvPr>
            </p:nvGraphicFramePr>
            <p:xfrm>
              <a:off x="9550656" y="1703102"/>
              <a:ext cx="779208" cy="625771"/>
            </p:xfrm>
            <a:graphic>
              <a:graphicData uri="http://schemas.microsoft.com/office/drawing/2017/model3d">
                <am3d:model3d r:embed="rId2">
                  <am3d:spPr>
                    <a:xfrm>
                      <a:off x="0" y="0"/>
                      <a:ext cx="779208" cy="625771"/>
                    </a:xfrm>
                    <a:prstGeom prst="rect">
                      <a:avLst/>
                    </a:prstGeom>
                  </am3d:spPr>
                  <am3d:camera>
                    <am3d:pos x="0" y="0" z="64201578"/>
                    <am3d:up dx="0" dy="36000000" dz="0"/>
                    <am3d:lookAt x="0" y="0" z="0"/>
                    <am3d:perspective fov="2700000"/>
                  </am3d:camera>
                  <am3d:trans>
                    <am3d:meterPerModelUnit n="5624546" d="1000000"/>
                    <am3d:preTrans dx="225996" dy="-17636886" dz="3137461"/>
                    <am3d:scale>
                      <am3d:sx n="1000000" d="1000000"/>
                      <am3d:sy n="1000000" d="1000000"/>
                      <am3d:sz n="1000000" d="1000000"/>
                    </am3d:scale>
                    <am3d:rot/>
                    <am3d:postTrans dx="0" dy="0" dz="0"/>
                  </am3d:trans>
                  <am3d:raster rName="Office3DRenderer" rVer="16.0.8326">
                    <am3d:blip r:embed="rId3"/>
                  </am3d:raster>
                  <am3d:extLst>
                    <a:ext uri="{9A65AA19-BECB-4387-8358-8AD5134E1D82}">
                      <a3danim:embedAnim xmlns:a3danim="http://schemas.microsoft.com/office/drawing/2018/animation/model3d" animId="0">
                        <a3danim:animPr length="1000" count="indefinite"/>
                      </a3danim:embedAnim>
                    </a:ext>
                    <a:ext uri="{E9DE012E-A134-456F-84FE-255F9AAD75C6}">
                      <a3danim:posterFrame xmlns:a3danim="http://schemas.microsoft.com/office/drawing/2018/animation/model3d" animId="0"/>
                    </a:ext>
                  </am3d:extLst>
                  <am3d:objViewport viewportSz="81310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9" name="3D Model 8" descr="Beating heart">
                <a:extLst>
                  <a:ext uri="{FF2B5EF4-FFF2-40B4-BE49-F238E27FC236}">
                    <a16:creationId xmlns:a16="http://schemas.microsoft.com/office/drawing/2014/main" id="{7440F767-9DD6-76CB-B5DF-9A4E7F7FD7D9}"/>
                  </a:ext>
                </a:extLst>
              </p:cNvPr>
              <p:cNvPicPr>
                <a:picLocks noGrp="1" noRot="1" noChangeAspect="1" noMove="1" noResize="1" noEditPoints="1" noAdjustHandles="1" noChangeArrowheads="1" noChangeShapeType="1" noCrop="1"/>
              </p:cNvPicPr>
              <p:nvPr/>
            </p:nvPicPr>
            <p:blipFill>
              <a:blip r:embed="rId3"/>
              <a:stretch>
                <a:fillRect/>
              </a:stretch>
            </p:blipFill>
            <p:spPr>
              <a:xfrm>
                <a:off x="9550656" y="1703102"/>
                <a:ext cx="779208" cy="625771"/>
              </a:xfrm>
              <a:prstGeom prst="rect">
                <a:avLst/>
              </a:prstGeom>
            </p:spPr>
          </p:pic>
        </mc:Fallback>
      </mc:AlternateContent>
      <p:grpSp>
        <p:nvGrpSpPr>
          <p:cNvPr id="2" name="Group 1">
            <a:extLst>
              <a:ext uri="{FF2B5EF4-FFF2-40B4-BE49-F238E27FC236}">
                <a16:creationId xmlns:a16="http://schemas.microsoft.com/office/drawing/2014/main" id="{B6A40988-8C5A-C9FA-F054-71D4ACFDB8F6}"/>
              </a:ext>
            </a:extLst>
          </p:cNvPr>
          <p:cNvGrpSpPr/>
          <p:nvPr/>
        </p:nvGrpSpPr>
        <p:grpSpPr>
          <a:xfrm>
            <a:off x="716740" y="923937"/>
            <a:ext cx="8822542" cy="635789"/>
            <a:chOff x="714364" y="135736"/>
            <a:chExt cx="8822542" cy="635789"/>
          </a:xfrm>
        </p:grpSpPr>
        <p:sp>
          <p:nvSpPr>
            <p:cNvPr id="3" name="Arrow: Right 2">
              <a:extLst>
                <a:ext uri="{FF2B5EF4-FFF2-40B4-BE49-F238E27FC236}">
                  <a16:creationId xmlns:a16="http://schemas.microsoft.com/office/drawing/2014/main" id="{4984E04A-EF93-6622-6DE6-E00C0F7BD008}"/>
                </a:ext>
              </a:extLst>
            </p:cNvPr>
            <p:cNvSpPr/>
            <p:nvPr/>
          </p:nvSpPr>
          <p:spPr>
            <a:xfrm>
              <a:off x="714364" y="135736"/>
              <a:ext cx="1293018" cy="635789"/>
            </a:xfrm>
            <a:prstGeom prst="rightArrow">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Diagonal Corners Rounded 3">
              <a:extLst>
                <a:ext uri="{FF2B5EF4-FFF2-40B4-BE49-F238E27FC236}">
                  <a16:creationId xmlns:a16="http://schemas.microsoft.com/office/drawing/2014/main" id="{D86AECFC-FA7C-2FCC-E273-9E15FA6A3704}"/>
                </a:ext>
              </a:extLst>
            </p:cNvPr>
            <p:cNvSpPr/>
            <p:nvPr/>
          </p:nvSpPr>
          <p:spPr>
            <a:xfrm>
              <a:off x="2593181" y="221456"/>
              <a:ext cx="6943725" cy="482643"/>
            </a:xfrm>
            <a:prstGeom prst="round2Diag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400"/>
                <a:t>Dataset overview</a:t>
              </a:r>
              <a:endParaRPr lang="en-US" sz="1100"/>
            </a:p>
          </p:txBody>
        </p:sp>
      </p:grpSp>
      <p:grpSp>
        <p:nvGrpSpPr>
          <p:cNvPr id="5" name="Group 4">
            <a:extLst>
              <a:ext uri="{FF2B5EF4-FFF2-40B4-BE49-F238E27FC236}">
                <a16:creationId xmlns:a16="http://schemas.microsoft.com/office/drawing/2014/main" id="{B8DABE8D-F0CB-6833-E767-247BCEEBF140}"/>
              </a:ext>
            </a:extLst>
          </p:cNvPr>
          <p:cNvGrpSpPr/>
          <p:nvPr/>
        </p:nvGrpSpPr>
        <p:grpSpPr>
          <a:xfrm>
            <a:off x="711972" y="1690707"/>
            <a:ext cx="8822542" cy="635789"/>
            <a:chOff x="714364" y="135736"/>
            <a:chExt cx="8822542" cy="635789"/>
          </a:xfrm>
        </p:grpSpPr>
        <p:sp>
          <p:nvSpPr>
            <p:cNvPr id="10" name="Arrow: Right 9">
              <a:extLst>
                <a:ext uri="{FF2B5EF4-FFF2-40B4-BE49-F238E27FC236}">
                  <a16:creationId xmlns:a16="http://schemas.microsoft.com/office/drawing/2014/main" id="{E3A616AD-B938-3ABD-6892-834B908948BD}"/>
                </a:ext>
              </a:extLst>
            </p:cNvPr>
            <p:cNvSpPr/>
            <p:nvPr/>
          </p:nvSpPr>
          <p:spPr>
            <a:xfrm>
              <a:off x="714364" y="135736"/>
              <a:ext cx="1293018" cy="635789"/>
            </a:xfrm>
            <a:prstGeom prst="rightArrow">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Diagonal Corners Rounded 10">
              <a:extLst>
                <a:ext uri="{FF2B5EF4-FFF2-40B4-BE49-F238E27FC236}">
                  <a16:creationId xmlns:a16="http://schemas.microsoft.com/office/drawing/2014/main" id="{259BAC3B-78BB-34F2-6950-D3CD894F5D6B}"/>
                </a:ext>
              </a:extLst>
            </p:cNvPr>
            <p:cNvSpPr/>
            <p:nvPr/>
          </p:nvSpPr>
          <p:spPr>
            <a:xfrm>
              <a:off x="2593181" y="221456"/>
              <a:ext cx="6943725" cy="482643"/>
            </a:xfrm>
            <a:prstGeom prst="round2Diag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400"/>
                <a:t>Data issues</a:t>
              </a:r>
              <a:endParaRPr lang="en-US" sz="1100"/>
            </a:p>
          </p:txBody>
        </p:sp>
      </p:grpSp>
    </p:spTree>
    <p:extLst>
      <p:ext uri="{BB962C8B-B14F-4D97-AF65-F5344CB8AC3E}">
        <p14:creationId xmlns:p14="http://schemas.microsoft.com/office/powerpoint/2010/main" val="3955224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0" presetClass="emph" presetSubtype="1" repeatCount="indefinite" fill="hold" nodeType="withEffect">
                                  <p:stCondLst>
                                    <p:cond delay="0"/>
                                  </p:stCondLst>
                                  <p:childTnLst>
                                    <p:anim calcmode="lin" valueType="num">
                                      <p:cBhvr>
                                        <p:cTn id="6" dur="1000" fill="hold"/>
                                        <p:tgtEl>
                                          <p:spTgt spid="9"/>
                                        </p:tgtEl>
                                        <p:attrNameLst>
                                          <p:attrName>embedded1</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A7CC0AB-638D-6020-4B4E-A9CEB9F45064}"/>
              </a:ext>
            </a:extLst>
          </p:cNvPr>
          <p:cNvSpPr txBox="1"/>
          <p:nvPr/>
        </p:nvSpPr>
        <p:spPr>
          <a:xfrm>
            <a:off x="0" y="92869"/>
            <a:ext cx="3319995" cy="369332"/>
          </a:xfrm>
          <a:prstGeom prst="rect">
            <a:avLst/>
          </a:prstGeom>
          <a:noFill/>
        </p:spPr>
        <p:txBody>
          <a:bodyPr wrap="square" rtlCol="0">
            <a:spAutoFit/>
          </a:bodyPr>
          <a:lstStyle/>
          <a:p>
            <a:r>
              <a:rPr lang="en-US"/>
              <a:t>Data issues/challenges</a:t>
            </a:r>
          </a:p>
        </p:txBody>
      </p:sp>
      <p:sp>
        <p:nvSpPr>
          <p:cNvPr id="49" name="TextBox 48">
            <a:extLst>
              <a:ext uri="{FF2B5EF4-FFF2-40B4-BE49-F238E27FC236}">
                <a16:creationId xmlns:a16="http://schemas.microsoft.com/office/drawing/2014/main" id="{D8BC5503-15BD-6F05-79EF-9B31177686E8}"/>
              </a:ext>
            </a:extLst>
          </p:cNvPr>
          <p:cNvSpPr txBox="1"/>
          <p:nvPr/>
        </p:nvSpPr>
        <p:spPr>
          <a:xfrm>
            <a:off x="281075" y="5804425"/>
            <a:ext cx="11234650" cy="369332"/>
          </a:xfrm>
          <a:prstGeom prst="rect">
            <a:avLst/>
          </a:prstGeom>
          <a:noFill/>
        </p:spPr>
        <p:txBody>
          <a:bodyPr wrap="square" rtlCol="0">
            <a:spAutoFit/>
          </a:bodyPr>
          <a:lstStyle/>
          <a:p>
            <a:r>
              <a:rPr lang="en-US">
                <a:solidFill>
                  <a:schemeClr val="bg1"/>
                </a:solidFill>
              </a:rPr>
              <a:t>NOTE: The dataset exhibits a 45:55 ratio of 'yes' to 'no' cases in the target variable. Hence, we have a balanced dataset.</a:t>
            </a:r>
          </a:p>
        </p:txBody>
      </p:sp>
      <p:grpSp>
        <p:nvGrpSpPr>
          <p:cNvPr id="51" name="Group 50">
            <a:extLst>
              <a:ext uri="{FF2B5EF4-FFF2-40B4-BE49-F238E27FC236}">
                <a16:creationId xmlns:a16="http://schemas.microsoft.com/office/drawing/2014/main" id="{77178F00-A3CE-B3BB-817F-A93F8A8B2140}"/>
              </a:ext>
            </a:extLst>
          </p:cNvPr>
          <p:cNvGrpSpPr/>
          <p:nvPr/>
        </p:nvGrpSpPr>
        <p:grpSpPr>
          <a:xfrm>
            <a:off x="4395186" y="1767774"/>
            <a:ext cx="2857984" cy="2353690"/>
            <a:chOff x="4395186" y="1267708"/>
            <a:chExt cx="2857984" cy="2353690"/>
          </a:xfrm>
        </p:grpSpPr>
        <p:pic>
          <p:nvPicPr>
            <p:cNvPr id="3" name="Picture 2" descr="A close-up of a puzzle&#10;&#10;Description automatically generated">
              <a:extLst>
                <a:ext uri="{FF2B5EF4-FFF2-40B4-BE49-F238E27FC236}">
                  <a16:creationId xmlns:a16="http://schemas.microsoft.com/office/drawing/2014/main" id="{918D57F0-68E9-95DB-E278-33AA0CC507D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4395186" y="1267709"/>
              <a:ext cx="1375472" cy="1139888"/>
            </a:xfrm>
            <a:prstGeom prst="rect">
              <a:avLst/>
            </a:prstGeom>
          </p:spPr>
        </p:pic>
        <p:pic>
          <p:nvPicPr>
            <p:cNvPr id="15" name="Picture 14" descr="A red ball surrounded by blue balls&#10;&#10;Description automatically generated">
              <a:extLst>
                <a:ext uri="{FF2B5EF4-FFF2-40B4-BE49-F238E27FC236}">
                  <a16:creationId xmlns:a16="http://schemas.microsoft.com/office/drawing/2014/main" id="{8A323ABF-CCCF-0EC5-A371-BBB827A739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95186" y="2481510"/>
              <a:ext cx="1375472" cy="1139888"/>
            </a:xfrm>
            <a:prstGeom prst="rect">
              <a:avLst/>
            </a:prstGeom>
          </p:spPr>
        </p:pic>
        <p:pic>
          <p:nvPicPr>
            <p:cNvPr id="17" name="Picture 16" descr="A group of blue shapes&#10;&#10;Description automatically generated">
              <a:extLst>
                <a:ext uri="{FF2B5EF4-FFF2-40B4-BE49-F238E27FC236}">
                  <a16:creationId xmlns:a16="http://schemas.microsoft.com/office/drawing/2014/main" id="{620F2BE1-F1B0-E9E0-7196-F1088FFEAD0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73943" y="1267708"/>
              <a:ext cx="1379227" cy="1143000"/>
            </a:xfrm>
            <a:prstGeom prst="rect">
              <a:avLst/>
            </a:prstGeom>
          </p:spPr>
        </p:pic>
        <p:pic>
          <p:nvPicPr>
            <p:cNvPr id="50" name="Picture 49" descr="A red circle with a white x in it&#10;&#10;Description automatically generated">
              <a:extLst>
                <a:ext uri="{FF2B5EF4-FFF2-40B4-BE49-F238E27FC236}">
                  <a16:creationId xmlns:a16="http://schemas.microsoft.com/office/drawing/2014/main" id="{0D4BFEA1-956A-EB16-EC7E-07D88058A29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73942" y="2481510"/>
              <a:ext cx="1314945" cy="1139888"/>
            </a:xfrm>
            <a:prstGeom prst="rect">
              <a:avLst/>
            </a:prstGeom>
          </p:spPr>
        </p:pic>
      </p:grpSp>
      <p:cxnSp>
        <p:nvCxnSpPr>
          <p:cNvPr id="54" name="Connector: Curved 53">
            <a:extLst>
              <a:ext uri="{FF2B5EF4-FFF2-40B4-BE49-F238E27FC236}">
                <a16:creationId xmlns:a16="http://schemas.microsoft.com/office/drawing/2014/main" id="{3090AC33-C78B-6CAA-8A09-8F3CB841DE24}"/>
              </a:ext>
            </a:extLst>
          </p:cNvPr>
          <p:cNvCxnSpPr>
            <a:cxnSpLocks/>
          </p:cNvCxnSpPr>
          <p:nvPr/>
        </p:nvCxnSpPr>
        <p:spPr>
          <a:xfrm rot="16200000" flipH="1">
            <a:off x="7348206" y="911686"/>
            <a:ext cx="96745" cy="1608893"/>
          </a:xfrm>
          <a:prstGeom prst="curvedConnector4">
            <a:avLst>
              <a:gd name="adj1" fmla="val -236291"/>
              <a:gd name="adj2" fmla="val 7143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8" name="Connector: Curved 57">
            <a:extLst>
              <a:ext uri="{FF2B5EF4-FFF2-40B4-BE49-F238E27FC236}">
                <a16:creationId xmlns:a16="http://schemas.microsoft.com/office/drawing/2014/main" id="{BDD47682-0F52-DAD1-86E2-E536BCE6283D}"/>
              </a:ext>
            </a:extLst>
          </p:cNvPr>
          <p:cNvCxnSpPr/>
          <p:nvPr/>
        </p:nvCxnSpPr>
        <p:spPr>
          <a:xfrm rot="10800000">
            <a:off x="2850356" y="1767775"/>
            <a:ext cx="1371600" cy="718251"/>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0" name="Connector: Curved 59">
            <a:extLst>
              <a:ext uri="{FF2B5EF4-FFF2-40B4-BE49-F238E27FC236}">
                <a16:creationId xmlns:a16="http://schemas.microsoft.com/office/drawing/2014/main" id="{C173C56A-C901-B7D8-CD8A-7C471D8710DC}"/>
              </a:ext>
            </a:extLst>
          </p:cNvPr>
          <p:cNvCxnSpPr/>
          <p:nvPr/>
        </p:nvCxnSpPr>
        <p:spPr>
          <a:xfrm rot="10800000" flipV="1">
            <a:off x="3128964" y="3429000"/>
            <a:ext cx="1096865" cy="1078706"/>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24" name="Connector: Curved 1023">
            <a:extLst>
              <a:ext uri="{FF2B5EF4-FFF2-40B4-BE49-F238E27FC236}">
                <a16:creationId xmlns:a16="http://schemas.microsoft.com/office/drawing/2014/main" id="{0C9E7AF7-83C2-86AB-690A-09A97538DEDA}"/>
              </a:ext>
            </a:extLst>
          </p:cNvPr>
          <p:cNvCxnSpPr>
            <a:cxnSpLocks/>
          </p:cNvCxnSpPr>
          <p:nvPr/>
        </p:nvCxnSpPr>
        <p:spPr>
          <a:xfrm>
            <a:off x="7281758" y="3551520"/>
            <a:ext cx="1305032" cy="834743"/>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027" name="TextBox 1026">
            <a:extLst>
              <a:ext uri="{FF2B5EF4-FFF2-40B4-BE49-F238E27FC236}">
                <a16:creationId xmlns:a16="http://schemas.microsoft.com/office/drawing/2014/main" id="{B13E7A22-9AFB-0BC8-58C6-25D2F89AF6F2}"/>
              </a:ext>
            </a:extLst>
          </p:cNvPr>
          <p:cNvSpPr txBox="1"/>
          <p:nvPr/>
        </p:nvSpPr>
        <p:spPr>
          <a:xfrm>
            <a:off x="8181969" y="1579839"/>
            <a:ext cx="3319995" cy="369332"/>
          </a:xfrm>
          <a:prstGeom prst="rect">
            <a:avLst/>
          </a:prstGeom>
          <a:noFill/>
        </p:spPr>
        <p:txBody>
          <a:bodyPr wrap="square" rtlCol="0">
            <a:spAutoFit/>
          </a:bodyPr>
          <a:lstStyle/>
          <a:p>
            <a:r>
              <a:rPr lang="en-US"/>
              <a:t>Categorical features</a:t>
            </a:r>
          </a:p>
        </p:txBody>
      </p:sp>
      <p:sp>
        <p:nvSpPr>
          <p:cNvPr id="1028" name="TextBox 1027">
            <a:extLst>
              <a:ext uri="{FF2B5EF4-FFF2-40B4-BE49-F238E27FC236}">
                <a16:creationId xmlns:a16="http://schemas.microsoft.com/office/drawing/2014/main" id="{B999B01B-249C-B246-98DB-1FD3471F7E5E}"/>
              </a:ext>
            </a:extLst>
          </p:cNvPr>
          <p:cNvSpPr txBox="1"/>
          <p:nvPr/>
        </p:nvSpPr>
        <p:spPr>
          <a:xfrm>
            <a:off x="8586790" y="4201597"/>
            <a:ext cx="3319995" cy="369332"/>
          </a:xfrm>
          <a:prstGeom prst="rect">
            <a:avLst/>
          </a:prstGeom>
          <a:noFill/>
        </p:spPr>
        <p:txBody>
          <a:bodyPr wrap="square" rtlCol="0">
            <a:spAutoFit/>
          </a:bodyPr>
          <a:lstStyle/>
          <a:p>
            <a:r>
              <a:rPr lang="en-US"/>
              <a:t>Irrelevant columns</a:t>
            </a:r>
          </a:p>
        </p:txBody>
      </p:sp>
      <p:sp>
        <p:nvSpPr>
          <p:cNvPr id="1029" name="TextBox 1028">
            <a:extLst>
              <a:ext uri="{FF2B5EF4-FFF2-40B4-BE49-F238E27FC236}">
                <a16:creationId xmlns:a16="http://schemas.microsoft.com/office/drawing/2014/main" id="{48D700BB-1335-3A8D-30E6-8500EAAAB691}"/>
              </a:ext>
            </a:extLst>
          </p:cNvPr>
          <p:cNvSpPr txBox="1"/>
          <p:nvPr/>
        </p:nvSpPr>
        <p:spPr>
          <a:xfrm>
            <a:off x="2304791" y="4304394"/>
            <a:ext cx="3319995" cy="369332"/>
          </a:xfrm>
          <a:prstGeom prst="rect">
            <a:avLst/>
          </a:prstGeom>
          <a:noFill/>
        </p:spPr>
        <p:txBody>
          <a:bodyPr wrap="square" rtlCol="0">
            <a:spAutoFit/>
          </a:bodyPr>
          <a:lstStyle/>
          <a:p>
            <a:r>
              <a:rPr lang="en-US"/>
              <a:t>Outlier</a:t>
            </a:r>
          </a:p>
        </p:txBody>
      </p:sp>
      <p:sp>
        <p:nvSpPr>
          <p:cNvPr id="1030" name="TextBox 1029">
            <a:extLst>
              <a:ext uri="{FF2B5EF4-FFF2-40B4-BE49-F238E27FC236}">
                <a16:creationId xmlns:a16="http://schemas.microsoft.com/office/drawing/2014/main" id="{A1406E90-58D7-116C-E993-2E74B70BE7ED}"/>
              </a:ext>
            </a:extLst>
          </p:cNvPr>
          <p:cNvSpPr txBox="1"/>
          <p:nvPr/>
        </p:nvSpPr>
        <p:spPr>
          <a:xfrm>
            <a:off x="1495900" y="1572695"/>
            <a:ext cx="3319995" cy="369332"/>
          </a:xfrm>
          <a:prstGeom prst="rect">
            <a:avLst/>
          </a:prstGeom>
          <a:noFill/>
        </p:spPr>
        <p:txBody>
          <a:bodyPr wrap="square" rtlCol="0">
            <a:spAutoFit/>
          </a:bodyPr>
          <a:lstStyle/>
          <a:p>
            <a:r>
              <a:rPr lang="en-US"/>
              <a:t>Missing data</a:t>
            </a:r>
          </a:p>
        </p:txBody>
      </p:sp>
    </p:spTree>
    <p:extLst>
      <p:ext uri="{BB962C8B-B14F-4D97-AF65-F5344CB8AC3E}">
        <p14:creationId xmlns:p14="http://schemas.microsoft.com/office/powerpoint/2010/main" val="21680918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E57B4E5D-5FEC-0514-F42D-F5C19C889C38}"/>
              </a:ext>
            </a:extLst>
          </p:cNvPr>
          <p:cNvGrpSpPr/>
          <p:nvPr/>
        </p:nvGrpSpPr>
        <p:grpSpPr>
          <a:xfrm>
            <a:off x="714364" y="135736"/>
            <a:ext cx="8822542" cy="635789"/>
            <a:chOff x="714364" y="135736"/>
            <a:chExt cx="8822542" cy="635789"/>
          </a:xfrm>
        </p:grpSpPr>
        <p:sp>
          <p:nvSpPr>
            <p:cNvPr id="6" name="Arrow: Right 5">
              <a:extLst>
                <a:ext uri="{FF2B5EF4-FFF2-40B4-BE49-F238E27FC236}">
                  <a16:creationId xmlns:a16="http://schemas.microsoft.com/office/drawing/2014/main" id="{0F98D117-754F-B4E2-0C52-7FE1051B1F1A}"/>
                </a:ext>
              </a:extLst>
            </p:cNvPr>
            <p:cNvSpPr/>
            <p:nvPr/>
          </p:nvSpPr>
          <p:spPr>
            <a:xfrm>
              <a:off x="714364" y="135736"/>
              <a:ext cx="1293018" cy="635789"/>
            </a:xfrm>
            <a:prstGeom prst="rightArrow">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Diagonal Corners Rounded 7">
              <a:extLst>
                <a:ext uri="{FF2B5EF4-FFF2-40B4-BE49-F238E27FC236}">
                  <a16:creationId xmlns:a16="http://schemas.microsoft.com/office/drawing/2014/main" id="{C3F318BB-D022-5B1B-6761-089984890498}"/>
                </a:ext>
              </a:extLst>
            </p:cNvPr>
            <p:cNvSpPr/>
            <p:nvPr/>
          </p:nvSpPr>
          <p:spPr>
            <a:xfrm>
              <a:off x="2593181" y="221456"/>
              <a:ext cx="6943725" cy="482643"/>
            </a:xfrm>
            <a:prstGeom prst="round2Diag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400"/>
                <a:t>Objective</a:t>
              </a:r>
              <a:endParaRPr lang="en-US" sz="1100"/>
            </a:p>
          </p:txBody>
        </p:sp>
      </p:grpSp>
      <mc:AlternateContent xmlns:mc="http://schemas.openxmlformats.org/markup-compatibility/2006">
        <mc:Choice xmlns:am3d="http://schemas.microsoft.com/office/drawing/2017/model3d" Requires="am3d">
          <p:graphicFrame>
            <p:nvGraphicFramePr>
              <p:cNvPr id="9" name="3D Model 8" descr="Beating heart">
                <a:extLst>
                  <a:ext uri="{FF2B5EF4-FFF2-40B4-BE49-F238E27FC236}">
                    <a16:creationId xmlns:a16="http://schemas.microsoft.com/office/drawing/2014/main" id="{7440F767-9DD6-76CB-B5DF-9A4E7F7FD7D9}"/>
                  </a:ext>
                </a:extLst>
              </p:cNvPr>
              <p:cNvGraphicFramePr/>
              <p:nvPr>
                <p:extLst>
                  <p:ext uri="{D42A27DB-BD31-4B8C-83A1-F6EECF244321}">
                    <p14:modId xmlns:p14="http://schemas.microsoft.com/office/powerpoint/2010/main" val="1772642852"/>
                  </p:ext>
                </p:extLst>
              </p:nvPr>
            </p:nvGraphicFramePr>
            <p:xfrm>
              <a:off x="9550656" y="2474633"/>
              <a:ext cx="779208" cy="625771"/>
            </p:xfrm>
            <a:graphic>
              <a:graphicData uri="http://schemas.microsoft.com/office/drawing/2017/model3d">
                <am3d:model3d r:embed="rId2">
                  <am3d:spPr>
                    <a:xfrm>
                      <a:off x="0" y="0"/>
                      <a:ext cx="779208" cy="625771"/>
                    </a:xfrm>
                    <a:prstGeom prst="rect">
                      <a:avLst/>
                    </a:prstGeom>
                  </am3d:spPr>
                  <am3d:camera>
                    <am3d:pos x="0" y="0" z="64201578"/>
                    <am3d:up dx="0" dy="36000000" dz="0"/>
                    <am3d:lookAt x="0" y="0" z="0"/>
                    <am3d:perspective fov="2700000"/>
                  </am3d:camera>
                  <am3d:trans>
                    <am3d:meterPerModelUnit n="5624546" d="1000000"/>
                    <am3d:preTrans dx="225996" dy="-17636886" dz="3137461"/>
                    <am3d:scale>
                      <am3d:sx n="1000000" d="1000000"/>
                      <am3d:sy n="1000000" d="1000000"/>
                      <am3d:sz n="1000000" d="1000000"/>
                    </am3d:scale>
                    <am3d:rot/>
                    <am3d:postTrans dx="0" dy="0" dz="0"/>
                  </am3d:trans>
                  <am3d:raster rName="Office3DRenderer" rVer="16.0.8326">
                    <am3d:blip r:embed="rId3"/>
                  </am3d:raster>
                  <am3d:extLst>
                    <a:ext uri="{9A65AA19-BECB-4387-8358-8AD5134E1D82}">
                      <a3danim:embedAnim xmlns:a3danim="http://schemas.microsoft.com/office/drawing/2018/animation/model3d" animId="0">
                        <a3danim:animPr length="1000" count="indefinite"/>
                      </a3danim:embedAnim>
                    </a:ext>
                    <a:ext uri="{E9DE012E-A134-456F-84FE-255F9AAD75C6}">
                      <a3danim:posterFrame xmlns:a3danim="http://schemas.microsoft.com/office/drawing/2018/animation/model3d" animId="0"/>
                    </a:ext>
                  </am3d:extLst>
                  <am3d:objViewport viewportSz="81310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9" name="3D Model 8" descr="Beating heart">
                <a:extLst>
                  <a:ext uri="{FF2B5EF4-FFF2-40B4-BE49-F238E27FC236}">
                    <a16:creationId xmlns:a16="http://schemas.microsoft.com/office/drawing/2014/main" id="{7440F767-9DD6-76CB-B5DF-9A4E7F7FD7D9}"/>
                  </a:ext>
                </a:extLst>
              </p:cNvPr>
              <p:cNvPicPr>
                <a:picLocks noGrp="1" noRot="1" noChangeAspect="1" noMove="1" noResize="1" noEditPoints="1" noAdjustHandles="1" noChangeArrowheads="1" noChangeShapeType="1" noCrop="1"/>
              </p:cNvPicPr>
              <p:nvPr/>
            </p:nvPicPr>
            <p:blipFill>
              <a:blip r:embed="rId3"/>
              <a:stretch>
                <a:fillRect/>
              </a:stretch>
            </p:blipFill>
            <p:spPr>
              <a:xfrm>
                <a:off x="9550656" y="2474633"/>
                <a:ext cx="779208" cy="625771"/>
              </a:xfrm>
              <a:prstGeom prst="rect">
                <a:avLst/>
              </a:prstGeom>
            </p:spPr>
          </p:pic>
        </mc:Fallback>
      </mc:AlternateContent>
      <p:grpSp>
        <p:nvGrpSpPr>
          <p:cNvPr id="2" name="Group 1">
            <a:extLst>
              <a:ext uri="{FF2B5EF4-FFF2-40B4-BE49-F238E27FC236}">
                <a16:creationId xmlns:a16="http://schemas.microsoft.com/office/drawing/2014/main" id="{B6A40988-8C5A-C9FA-F054-71D4ACFDB8F6}"/>
              </a:ext>
            </a:extLst>
          </p:cNvPr>
          <p:cNvGrpSpPr/>
          <p:nvPr/>
        </p:nvGrpSpPr>
        <p:grpSpPr>
          <a:xfrm>
            <a:off x="716740" y="923937"/>
            <a:ext cx="8822542" cy="635789"/>
            <a:chOff x="714364" y="135736"/>
            <a:chExt cx="8822542" cy="635789"/>
          </a:xfrm>
        </p:grpSpPr>
        <p:sp>
          <p:nvSpPr>
            <p:cNvPr id="3" name="Arrow: Right 2">
              <a:extLst>
                <a:ext uri="{FF2B5EF4-FFF2-40B4-BE49-F238E27FC236}">
                  <a16:creationId xmlns:a16="http://schemas.microsoft.com/office/drawing/2014/main" id="{4984E04A-EF93-6622-6DE6-E00C0F7BD008}"/>
                </a:ext>
              </a:extLst>
            </p:cNvPr>
            <p:cNvSpPr/>
            <p:nvPr/>
          </p:nvSpPr>
          <p:spPr>
            <a:xfrm>
              <a:off x="714364" y="135736"/>
              <a:ext cx="1293018" cy="635789"/>
            </a:xfrm>
            <a:prstGeom prst="rightArrow">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Diagonal Corners Rounded 3">
              <a:extLst>
                <a:ext uri="{FF2B5EF4-FFF2-40B4-BE49-F238E27FC236}">
                  <a16:creationId xmlns:a16="http://schemas.microsoft.com/office/drawing/2014/main" id="{D86AECFC-FA7C-2FCC-E273-9E15FA6A3704}"/>
                </a:ext>
              </a:extLst>
            </p:cNvPr>
            <p:cNvSpPr/>
            <p:nvPr/>
          </p:nvSpPr>
          <p:spPr>
            <a:xfrm>
              <a:off x="2593181" y="221456"/>
              <a:ext cx="6943725" cy="482643"/>
            </a:xfrm>
            <a:prstGeom prst="round2Diag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400"/>
                <a:t>Dataset overview</a:t>
              </a:r>
              <a:endParaRPr lang="en-US" sz="1100"/>
            </a:p>
          </p:txBody>
        </p:sp>
      </p:grpSp>
      <p:grpSp>
        <p:nvGrpSpPr>
          <p:cNvPr id="5" name="Group 4">
            <a:extLst>
              <a:ext uri="{FF2B5EF4-FFF2-40B4-BE49-F238E27FC236}">
                <a16:creationId xmlns:a16="http://schemas.microsoft.com/office/drawing/2014/main" id="{B8DABE8D-F0CB-6833-E767-247BCEEBF140}"/>
              </a:ext>
            </a:extLst>
          </p:cNvPr>
          <p:cNvGrpSpPr/>
          <p:nvPr/>
        </p:nvGrpSpPr>
        <p:grpSpPr>
          <a:xfrm>
            <a:off x="711972" y="1690707"/>
            <a:ext cx="8822542" cy="635789"/>
            <a:chOff x="714364" y="135736"/>
            <a:chExt cx="8822542" cy="635789"/>
          </a:xfrm>
        </p:grpSpPr>
        <p:sp>
          <p:nvSpPr>
            <p:cNvPr id="10" name="Arrow: Right 9">
              <a:extLst>
                <a:ext uri="{FF2B5EF4-FFF2-40B4-BE49-F238E27FC236}">
                  <a16:creationId xmlns:a16="http://schemas.microsoft.com/office/drawing/2014/main" id="{E3A616AD-B938-3ABD-6892-834B908948BD}"/>
                </a:ext>
              </a:extLst>
            </p:cNvPr>
            <p:cNvSpPr/>
            <p:nvPr/>
          </p:nvSpPr>
          <p:spPr>
            <a:xfrm>
              <a:off x="714364" y="135736"/>
              <a:ext cx="1293018" cy="635789"/>
            </a:xfrm>
            <a:prstGeom prst="rightArrow">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Diagonal Corners Rounded 10">
              <a:extLst>
                <a:ext uri="{FF2B5EF4-FFF2-40B4-BE49-F238E27FC236}">
                  <a16:creationId xmlns:a16="http://schemas.microsoft.com/office/drawing/2014/main" id="{259BAC3B-78BB-34F2-6950-D3CD894F5D6B}"/>
                </a:ext>
              </a:extLst>
            </p:cNvPr>
            <p:cNvSpPr/>
            <p:nvPr/>
          </p:nvSpPr>
          <p:spPr>
            <a:xfrm>
              <a:off x="2593181" y="221456"/>
              <a:ext cx="6943725" cy="482643"/>
            </a:xfrm>
            <a:prstGeom prst="round2Diag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400"/>
                <a:t>Data issues</a:t>
              </a:r>
              <a:endParaRPr lang="en-US" sz="1100"/>
            </a:p>
          </p:txBody>
        </p:sp>
      </p:grpSp>
      <p:grpSp>
        <p:nvGrpSpPr>
          <p:cNvPr id="12" name="Group 11">
            <a:extLst>
              <a:ext uri="{FF2B5EF4-FFF2-40B4-BE49-F238E27FC236}">
                <a16:creationId xmlns:a16="http://schemas.microsoft.com/office/drawing/2014/main" id="{04EC1EC5-7A73-D956-8A2F-801F0BBF5B91}"/>
              </a:ext>
            </a:extLst>
          </p:cNvPr>
          <p:cNvGrpSpPr/>
          <p:nvPr/>
        </p:nvGrpSpPr>
        <p:grpSpPr>
          <a:xfrm>
            <a:off x="714350" y="2464621"/>
            <a:ext cx="8822542" cy="635789"/>
            <a:chOff x="714364" y="135736"/>
            <a:chExt cx="8822542" cy="635789"/>
          </a:xfrm>
        </p:grpSpPr>
        <p:sp>
          <p:nvSpPr>
            <p:cNvPr id="13" name="Arrow: Right 12">
              <a:extLst>
                <a:ext uri="{FF2B5EF4-FFF2-40B4-BE49-F238E27FC236}">
                  <a16:creationId xmlns:a16="http://schemas.microsoft.com/office/drawing/2014/main" id="{A5EA620E-1DA3-635A-0FCB-403EB4281CE8}"/>
                </a:ext>
              </a:extLst>
            </p:cNvPr>
            <p:cNvSpPr/>
            <p:nvPr/>
          </p:nvSpPr>
          <p:spPr>
            <a:xfrm>
              <a:off x="714364" y="135736"/>
              <a:ext cx="1293018" cy="635789"/>
            </a:xfrm>
            <a:prstGeom prst="rightArrow">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Diagonal Corners Rounded 13">
              <a:extLst>
                <a:ext uri="{FF2B5EF4-FFF2-40B4-BE49-F238E27FC236}">
                  <a16:creationId xmlns:a16="http://schemas.microsoft.com/office/drawing/2014/main" id="{5CA8230C-ECB7-461F-EAB8-7DE17DE5E3C5}"/>
                </a:ext>
              </a:extLst>
            </p:cNvPr>
            <p:cNvSpPr/>
            <p:nvPr/>
          </p:nvSpPr>
          <p:spPr>
            <a:xfrm>
              <a:off x="2593181" y="221456"/>
              <a:ext cx="6943725" cy="482643"/>
            </a:xfrm>
            <a:prstGeom prst="round2Diag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400"/>
                <a:t>Data mining</a:t>
              </a:r>
              <a:endParaRPr lang="en-US" sz="1100"/>
            </a:p>
          </p:txBody>
        </p:sp>
      </p:grpSp>
    </p:spTree>
    <p:extLst>
      <p:ext uri="{BB962C8B-B14F-4D97-AF65-F5344CB8AC3E}">
        <p14:creationId xmlns:p14="http://schemas.microsoft.com/office/powerpoint/2010/main" val="35491825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0" presetClass="emph" presetSubtype="1" repeatCount="indefinite" fill="hold" nodeType="withEffect">
                                  <p:stCondLst>
                                    <p:cond delay="0"/>
                                  </p:stCondLst>
                                  <p:childTnLst>
                                    <p:anim calcmode="lin" valueType="num">
                                      <p:cBhvr>
                                        <p:cTn id="6" dur="1000" fill="hold"/>
                                        <p:tgtEl>
                                          <p:spTgt spid="9"/>
                                        </p:tgtEl>
                                        <p:attrNameLst>
                                          <p:attrName>embedded1</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Main Event">
  <a:themeElements>
    <a:clrScheme name="Main Event">
      <a:dk1>
        <a:sysClr val="windowText" lastClr="000000"/>
      </a:dk1>
      <a:lt1>
        <a:sysClr val="window" lastClr="FFFFFF"/>
      </a:lt1>
      <a:dk2>
        <a:srgbClr val="424242"/>
      </a:dk2>
      <a:lt2>
        <a:srgbClr val="C8C8C8"/>
      </a:lt2>
      <a:accent1>
        <a:srgbClr val="B80E0F"/>
      </a:accent1>
      <a:accent2>
        <a:srgbClr val="A6987D"/>
      </a:accent2>
      <a:accent3>
        <a:srgbClr val="7F9A71"/>
      </a:accent3>
      <a:accent4>
        <a:srgbClr val="64969F"/>
      </a:accent4>
      <a:accent5>
        <a:srgbClr val="9B75B2"/>
      </a:accent5>
      <a:accent6>
        <a:srgbClr val="80737A"/>
      </a:accent6>
      <a:hlink>
        <a:srgbClr val="F21213"/>
      </a:hlink>
      <a:folHlink>
        <a:srgbClr val="B6A394"/>
      </a:folHlink>
    </a:clrScheme>
    <a:fontScheme name="Main Event">
      <a:majorFont>
        <a:latin typeface="Impact" panose="020B080603090205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Impact" panose="020B080603090205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ain Event">
      <a:fillStyleLst>
        <a:solidFill>
          <a:schemeClr val="phClr"/>
        </a:solidFill>
        <a:solidFill>
          <a:schemeClr val="phClr">
            <a:tint val="69000"/>
            <a:satMod val="105000"/>
            <a:lumMod val="110000"/>
          </a:schemeClr>
        </a:solidFill>
        <a:blipFill>
          <a:blip xmlns:r="http://schemas.openxmlformats.org/officeDocument/2006/relationships" r:embed="rId1">
            <a:duotone>
              <a:schemeClr val="phClr">
                <a:shade val="88000"/>
                <a:lumMod val="88000"/>
              </a:schemeClr>
              <a:schemeClr val="phClr"/>
            </a:duotone>
          </a:blip>
          <a:tile tx="0" ty="0" sx="100000" sy="100000" flip="none" algn="tl"/>
        </a:blipFill>
      </a:fillStyleLst>
      <a:lnStyleLst>
        <a:ln w="9525" cap="flat" cmpd="sng" algn="ctr">
          <a:solidFill>
            <a:schemeClr val="phClr">
              <a:shade val="60000"/>
            </a:scheme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effectStyle>
        <a:effectStyle>
          <a:effectLst>
            <a:outerShdw blurRad="25400" dist="127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88000"/>
              </a:schemeClr>
            </a:gs>
          </a:gsLst>
          <a:lin ang="5400000" scaled="0"/>
        </a:gradFill>
        <a:blipFill>
          <a:blip xmlns:r="http://schemas.openxmlformats.org/officeDocument/2006/relationships" r:embed="rId2">
            <a:duotone>
              <a:schemeClr val="phClr">
                <a:shade val="48000"/>
                <a:satMod val="110000"/>
                <a:lumMod val="40000"/>
              </a:schemeClr>
              <a:schemeClr val="phClr">
                <a:tint val="90000"/>
                <a:lumMod val="106000"/>
              </a:schemeClr>
            </a:duotone>
          </a:blip>
          <a:stretch/>
        </a:blipFill>
      </a:bgFillStyleLst>
    </a:fmtScheme>
  </a:themeElements>
  <a:objectDefaults/>
  <a:extraClrSchemeLst/>
  <a:extLst>
    <a:ext uri="{05A4C25C-085E-4340-85A3-A5531E510DB2}">
      <thm15:themeFamily xmlns:thm15="http://schemas.microsoft.com/office/thememl/2012/main" name="Main Event" id="{AC372BB4-D83D-411E-B849-B641926BA760}" vid="{F1EFBDE3-1A95-4E3D-81AD-1F53D65BEA01}"/>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D252F0B287B824AA3A0DEA485D86D79" ma:contentTypeVersion="3" ma:contentTypeDescription="Create a new document." ma:contentTypeScope="" ma:versionID="f9ce301de505cd6c89c84609f560d443">
  <xsd:schema xmlns:xsd="http://www.w3.org/2001/XMLSchema" xmlns:xs="http://www.w3.org/2001/XMLSchema" xmlns:p="http://schemas.microsoft.com/office/2006/metadata/properties" xmlns:ns3="659c28a6-31c4-41d5-af39-980d47edc6da" targetNamespace="http://schemas.microsoft.com/office/2006/metadata/properties" ma:root="true" ma:fieldsID="2eb901b405696c8d334f34f97eb4b969" ns3:_="">
    <xsd:import namespace="659c28a6-31c4-41d5-af39-980d47edc6da"/>
    <xsd:element name="properties">
      <xsd:complexType>
        <xsd:sequence>
          <xsd:element name="documentManagement">
            <xsd:complexType>
              <xsd:all>
                <xsd:element ref="ns3:MediaServiceMetadata" minOccurs="0"/>
                <xsd:element ref="ns3:MediaServiceFastMetadata" minOccurs="0"/>
                <xsd:element ref="ns3: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59c28a6-31c4-41d5-af39-980d47edc6d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45D58417-9E29-4EDA-B8AC-C105531B9966}">
  <ds:schemaRefs>
    <ds:schemaRef ds:uri="659c28a6-31c4-41d5-af39-980d47edc6da"/>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405B3D0C-A17D-4296-8CF3-36D58188DF4A}">
  <ds:schemaRefs>
    <ds:schemaRef ds:uri="http://schemas.microsoft.com/sharepoint/v3/contenttype/forms"/>
  </ds:schemaRefs>
</ds:datastoreItem>
</file>

<file path=customXml/itemProps3.xml><?xml version="1.0" encoding="utf-8"?>
<ds:datastoreItem xmlns:ds="http://schemas.openxmlformats.org/officeDocument/2006/customXml" ds:itemID="{51C09B51-12FE-4EF6-AC90-3DB9721408F4}">
  <ds:schemaRefs>
    <ds:schemaRef ds:uri="659c28a6-31c4-41d5-af39-980d47edc6da"/>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0</TotalTime>
  <Words>955</Words>
  <Application>Microsoft Office PowerPoint</Application>
  <PresentationFormat>Widescreen</PresentationFormat>
  <Paragraphs>134</Paragraphs>
  <Slides>22</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22</vt:i4>
      </vt:variant>
    </vt:vector>
  </HeadingPairs>
  <TitlesOfParts>
    <vt:vector size="29" baseType="lpstr">
      <vt:lpstr>Arial</vt:lpstr>
      <vt:lpstr>Calibri</vt:lpstr>
      <vt:lpstr>Courier New</vt:lpstr>
      <vt:lpstr>Impact</vt:lpstr>
      <vt:lpstr>Söhne</vt:lpstr>
      <vt:lpstr>Symbol</vt:lpstr>
      <vt:lpstr>Main Event</vt:lpstr>
      <vt:lpstr>PowerPoint Presentation</vt:lpstr>
      <vt:lpstr>Group 2</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Gaurav Kumar Jha</dc:creator>
  <cp:lastModifiedBy>Gaurav Kumar Jha</cp:lastModifiedBy>
  <cp:revision>1</cp:revision>
  <dcterms:created xsi:type="dcterms:W3CDTF">2023-11-29T10:13:30Z</dcterms:created>
  <dcterms:modified xsi:type="dcterms:W3CDTF">2023-11-30T04:52:42Z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0x0101005D252F0B287B824AA3A0DEA485D86D79</vt:lpwstr>
  </property>
</Properties>
</file>